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72" r:id="rId13"/>
    <p:sldId id="271" r:id="rId14"/>
    <p:sldId id="270" r:id="rId15"/>
    <p:sldId id="269" r:id="rId16"/>
    <p:sldId id="268" r:id="rId17"/>
    <p:sldId id="267" r:id="rId18"/>
    <p:sldId id="273" r:id="rId19"/>
    <p:sldId id="274" r:id="rId20"/>
    <p:sldId id="276" r:id="rId21"/>
    <p:sldId id="275" r:id="rId22"/>
    <p:sldId id="277" r:id="rId23"/>
    <p:sldId id="278" r:id="rId24"/>
    <p:sldId id="279" r:id="rId25"/>
    <p:sldId id="280" r:id="rId26"/>
    <p:sldId id="281" r:id="rId27"/>
    <p:sldId id="282"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432560" y="359898"/>
            <a:ext cx="7406640" cy="1472184"/>
          </a:xfrm>
        </p:spPr>
        <p:txBody>
          <a:bodyPr anchor="b"/>
          <a:lstStyle>
            <a:lvl1pPr algn="l">
              <a:defRPr/>
            </a:lvl1pPr>
            <a:extLst/>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2018/4/12</a:t>
            </a:fld>
            <a:endParaRPr lang="zh-CN" altLang="en-US"/>
          </a:p>
        </p:txBody>
      </p:sp>
      <p:sp>
        <p:nvSpPr>
          <p:cNvPr id="20" name="页脚占位符 19"/>
          <p:cNvSpPr>
            <a:spLocks noGrp="1"/>
          </p:cNvSpPr>
          <p:nvPr>
            <p:ph type="ftr" sz="quarter" idx="11"/>
          </p:nvPr>
        </p:nvSpPr>
        <p:spPr/>
        <p:txBody>
          <a:bodyPr/>
          <a:lstStyle>
            <a:extLst/>
          </a:lstStyle>
          <a:p>
            <a:endParaRPr lang="zh-CN" altLang="en-US"/>
          </a:p>
        </p:txBody>
      </p:sp>
      <p:sp>
        <p:nvSpPr>
          <p:cNvPr id="10" name="灯片编号占位符 9"/>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椭圆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9"/>
            <a:ext cx="18288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143000" y="274640"/>
            <a:ext cx="55626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标题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2018/4/12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2018/4/12</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nchor="ct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530820CF-B880-4189-942D-D702A7CBA730}" type="datetimeFigureOut">
              <a:rPr lang="zh-CN" altLang="en-US" smtClean="0"/>
              <a:t>2018/4/12</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日期占位符 1"/>
          <p:cNvSpPr>
            <a:spLocks noGrp="1"/>
          </p:cNvSpPr>
          <p:nvPr>
            <p:ph type="dt" sz="half" idx="10"/>
          </p:nvPr>
        </p:nvSpPr>
        <p:spPr/>
        <p:txBody>
          <a:bodyPr/>
          <a:lstStyle>
            <a:extLst/>
          </a:lstStyle>
          <a:p>
            <a:fld id="{530820CF-B880-4189-942D-D702A7CBA730}" type="datetimeFigureOut">
              <a:rPr lang="zh-CN" altLang="en-US" smtClean="0"/>
              <a:t>2018/4/12</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2018/4/12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2018/4/12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图片占位符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流程图: 过程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文本占位符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同心圆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标题占位符 4"/>
          <p:cNvSpPr>
            <a:spLocks noGrp="1"/>
          </p:cNvSpPr>
          <p:nvPr>
            <p:ph type="title"/>
          </p:nvPr>
        </p:nvSpPr>
        <p:spPr>
          <a:xfrm>
            <a:off x="1435608" y="274638"/>
            <a:ext cx="7498080" cy="1143000"/>
          </a:xfrm>
          <a:prstGeom prst="rect">
            <a:avLst/>
          </a:prstGeom>
        </p:spPr>
        <p:txBody>
          <a:bodyPr anchor="ctr">
            <a:normAutofit/>
          </a:bodyPr>
          <a:lstStyle>
            <a:extLst/>
          </a:lstStyle>
          <a:p>
            <a:r>
              <a:rPr kumimoji="0" lang="zh-CN" altLang="en-US" smtClean="0"/>
              <a:t>单击此处编辑母版标题样式</a:t>
            </a:r>
            <a:endParaRPr kumimoji="0" lang="en-US"/>
          </a:p>
        </p:txBody>
      </p:sp>
      <p:sp>
        <p:nvSpPr>
          <p:cNvPr id="9" name="文本占位符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4" name="日期占位符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30820CF-B880-4189-942D-D702A7CBA730}" type="datetimeFigureOut">
              <a:rPr lang="zh-CN" altLang="en-US" smtClean="0"/>
              <a:t>2018/4/12</a:t>
            </a:fld>
            <a:endParaRPr lang="zh-CN" altLang="en-US"/>
          </a:p>
        </p:txBody>
      </p:sp>
      <p:sp>
        <p:nvSpPr>
          <p:cNvPr id="10" name="页脚占位符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CN" altLang="en-US"/>
          </a:p>
        </p:txBody>
      </p:sp>
      <p:sp>
        <p:nvSpPr>
          <p:cNvPr id="22" name="灯片编号占位符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C913308-F349-4B6D-A68A-DD1791B4A57B}" type="slidenum">
              <a:rPr lang="zh-CN" altLang="en-US" smtClean="0"/>
              <a:t>‹#›</a:t>
            </a:fld>
            <a:endParaRPr lang="zh-CN" alt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71600" y="836712"/>
            <a:ext cx="8424936" cy="2304256"/>
          </a:xfrm>
        </p:spPr>
        <p:txBody>
          <a:bodyPr>
            <a:normAutofit/>
          </a:bodyPr>
          <a:lstStyle/>
          <a:p>
            <a:r>
              <a:rPr lang="zh-CN" altLang="en-US" sz="6600" dirty="0" smtClean="0">
                <a:latin typeface="华文新魏" panose="02010800040101010101" pitchFamily="2" charset="-122"/>
                <a:ea typeface="华文新魏" panose="02010800040101010101" pitchFamily="2" charset="-122"/>
              </a:rPr>
              <a:t>  </a:t>
            </a:r>
            <a:r>
              <a:rPr lang="zh-CN" altLang="en-US" sz="4800" dirty="0" smtClean="0">
                <a:latin typeface="华文新魏" panose="02010800040101010101" pitchFamily="2" charset="-122"/>
                <a:ea typeface="华文新魏" panose="02010800040101010101" pitchFamily="2" charset="-122"/>
              </a:rPr>
              <a:t>汽车电器检修一体化教程</a:t>
            </a:r>
            <a:endParaRPr lang="zh-CN" altLang="en-US" sz="4800" dirty="0">
              <a:latin typeface="华文新魏" panose="02010800040101010101" pitchFamily="2" charset="-122"/>
              <a:ea typeface="华文新魏" panose="02010800040101010101" pitchFamily="2" charset="-122"/>
            </a:endParaRPr>
          </a:p>
        </p:txBody>
      </p:sp>
      <p:sp>
        <p:nvSpPr>
          <p:cNvPr id="3" name="副标题 2"/>
          <p:cNvSpPr>
            <a:spLocks noGrp="1"/>
          </p:cNvSpPr>
          <p:nvPr>
            <p:ph type="subTitle" idx="1"/>
          </p:nvPr>
        </p:nvSpPr>
        <p:spPr>
          <a:xfrm>
            <a:off x="1475656" y="3573016"/>
            <a:ext cx="7344816" cy="1371600"/>
          </a:xfrm>
        </p:spPr>
        <p:txBody>
          <a:bodyPr/>
          <a:lstStyle/>
          <a:p>
            <a:r>
              <a:rPr lang="zh-CN" altLang="zh-CN" sz="3200" b="1" dirty="0" smtClean="0"/>
              <a:t>项目</a:t>
            </a:r>
            <a:r>
              <a:rPr lang="zh-CN" altLang="en-US" sz="3200" b="1" dirty="0" smtClean="0"/>
              <a:t>七  </a:t>
            </a:r>
            <a:r>
              <a:rPr lang="en-US" altLang="zh-CN" sz="3200" b="1" dirty="0" smtClean="0"/>
              <a:t>   </a:t>
            </a:r>
            <a:r>
              <a:rPr lang="zh-CN" altLang="en-US" sz="3200" b="1" dirty="0" smtClean="0"/>
              <a:t>汽车仪表与报警系统检修</a:t>
            </a:r>
            <a:endParaRPr lang="zh-CN" altLang="zh-CN" sz="3200" dirty="0" smtClean="0"/>
          </a:p>
          <a:p>
            <a:endParaRPr lang="zh-CN" altLang="en-US" dirty="0"/>
          </a:p>
        </p:txBody>
      </p:sp>
    </p:spTree>
    <p:extLst>
      <p:ext uri="{BB962C8B-B14F-4D97-AF65-F5344CB8AC3E}">
        <p14:creationId xmlns:p14="http://schemas.microsoft.com/office/powerpoint/2010/main" val="1961254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435608" y="1268760"/>
            <a:ext cx="7498080" cy="4979640"/>
          </a:xfrm>
        </p:spPr>
        <p:txBody>
          <a:bodyPr>
            <a:normAutofit/>
          </a:bodyPr>
          <a:lstStyle/>
          <a:p>
            <a:pPr marL="539496" indent="-457200">
              <a:buAutoNum type="arabicPeriod" startAt="3"/>
            </a:pPr>
            <a:r>
              <a:rPr lang="zh-CN" altLang="zh-CN" sz="2000" b="1" dirty="0" smtClean="0"/>
              <a:t>认识</a:t>
            </a:r>
            <a:r>
              <a:rPr lang="zh-CN" altLang="zh-CN" sz="2000" b="1" dirty="0"/>
              <a:t>状态指示灯和报警指示灯 </a:t>
            </a:r>
            <a:endParaRPr lang="en-US" altLang="zh-CN" sz="2000" b="1" dirty="0" smtClean="0"/>
          </a:p>
          <a:p>
            <a:pPr marL="82296" indent="0">
              <a:buNone/>
            </a:pPr>
            <a:r>
              <a:rPr lang="zh-CN" altLang="zh-CN" sz="2000" dirty="0"/>
              <a:t>为了显示汽车各个系统的工作状况，防止不良工况的恶化，及时直观的提醒驾驶员注意，保证行车安全，从而设置状态指示灯和警报警指示灯，以及提供声音报警信号的蜂鸣器。状态指示灯和报警指示灯一般都集成在组合仪表内，灯泡多采用</a:t>
            </a:r>
            <a:r>
              <a:rPr lang="en-US" altLang="zh-CN" sz="2000" dirty="0"/>
              <a:t>2W</a:t>
            </a:r>
            <a:r>
              <a:rPr lang="zh-CN" altLang="zh-CN" sz="2000" dirty="0"/>
              <a:t>的小白炽灯或者发光二极管，在灯泡前有彩色滤光片，使灯光发黄或者发红。其图形符号和颜色都沿用国际通用的标准，常见图形符号如表</a:t>
            </a:r>
            <a:r>
              <a:rPr lang="en-US" altLang="zh-CN" sz="2000" dirty="0"/>
              <a:t>7-1</a:t>
            </a:r>
            <a:r>
              <a:rPr lang="zh-CN" altLang="zh-CN" sz="2000" dirty="0"/>
              <a:t>所示。</a:t>
            </a:r>
          </a:p>
          <a:p>
            <a:pPr marL="82296" indent="0">
              <a:buNone/>
            </a:pPr>
            <a:endParaRPr lang="zh-CN" altLang="en-US" sz="2400"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3645023"/>
            <a:ext cx="4320480" cy="2719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9585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en-US" altLang="zh-CN" sz="2400" b="1" dirty="0"/>
              <a:t>4.   </a:t>
            </a:r>
            <a:r>
              <a:rPr lang="zh-CN" altLang="zh-CN" sz="2400" b="1" dirty="0"/>
              <a:t>认识汽车仪表信号传输原理</a:t>
            </a:r>
            <a:r>
              <a:rPr lang="en-US" altLang="zh-CN" sz="2400" b="1" dirty="0"/>
              <a:t> </a:t>
            </a:r>
            <a:endParaRPr lang="en-US" altLang="zh-CN" sz="2400" b="1" dirty="0" smtClean="0"/>
          </a:p>
          <a:p>
            <a:pPr marL="82296" indent="0">
              <a:buNone/>
            </a:pPr>
            <a:r>
              <a:rPr lang="zh-CN" altLang="en-US" sz="2400" b="1" dirty="0" smtClean="0"/>
              <a:t>（</a:t>
            </a:r>
            <a:r>
              <a:rPr lang="en-US" altLang="zh-CN" sz="2400" b="1" dirty="0" smtClean="0"/>
              <a:t>1</a:t>
            </a:r>
            <a:r>
              <a:rPr lang="zh-CN" altLang="en-US" sz="2400" b="1" dirty="0" smtClean="0"/>
              <a:t>）</a:t>
            </a:r>
            <a:r>
              <a:rPr lang="zh-CN" altLang="zh-CN" sz="2400" b="1" dirty="0" smtClean="0"/>
              <a:t>传统</a:t>
            </a:r>
            <a:r>
              <a:rPr lang="zh-CN" altLang="zh-CN" sz="2400" b="1" dirty="0"/>
              <a:t>传输方式</a:t>
            </a:r>
            <a:endParaRPr lang="zh-CN" altLang="zh-CN" sz="2400" dirty="0"/>
          </a:p>
          <a:p>
            <a:r>
              <a:rPr lang="zh-CN" altLang="zh-CN" sz="2400" dirty="0"/>
              <a:t>常规仪表的各个显示系统均通过仪表的信号传输到仪表中，再通过仪表的电热式或电磁式感应元件显示出来，如图</a:t>
            </a:r>
            <a:r>
              <a:rPr lang="en-US" altLang="zh-CN" sz="2400" dirty="0"/>
              <a:t>7-6</a:t>
            </a:r>
            <a:r>
              <a:rPr lang="zh-CN" altLang="zh-CN" sz="2400" dirty="0"/>
              <a:t>所示</a:t>
            </a:r>
            <a:r>
              <a:rPr lang="zh-CN" altLang="zh-CN" sz="2400" dirty="0" smtClean="0"/>
              <a:t>。</a:t>
            </a:r>
            <a:endParaRPr lang="en-US" altLang="zh-CN" sz="2400" dirty="0" smtClean="0"/>
          </a:p>
          <a:p>
            <a:endParaRPr lang="zh-CN" altLang="zh-CN" sz="24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3841842"/>
            <a:ext cx="3960440" cy="13298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67349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Autofit/>
          </a:bodyPr>
          <a:lstStyle/>
          <a:p>
            <a:r>
              <a:rPr lang="zh-CN" altLang="zh-CN" sz="2300" dirty="0"/>
              <a:t>以奥迪轿车电子式车速表为例，如图</a:t>
            </a:r>
            <a:r>
              <a:rPr lang="en-US" altLang="zh-CN" sz="2300" dirty="0"/>
              <a:t>7-7</a:t>
            </a:r>
            <a:r>
              <a:rPr lang="zh-CN" altLang="zh-CN" sz="2300" dirty="0"/>
              <a:t>所示，分析工作原理。电子式车速里程表主要由车速传感器、电子电路、车速表和里程表四部分组成。车速传感器的作用是产生正比于车速的电信号。它由一个舌簧开关和一个</a:t>
            </a:r>
            <a:r>
              <a:rPr lang="en-US" altLang="zh-CN" sz="2300" dirty="0"/>
              <a:t>4</a:t>
            </a:r>
            <a:r>
              <a:rPr lang="zh-CN" altLang="zh-CN" sz="2300" dirty="0"/>
              <a:t>对磁极的永磁转子组成。变速器驱动永磁转子旋转，转子旋转一周，舌簧开关的触点闭合、断开</a:t>
            </a:r>
            <a:r>
              <a:rPr lang="en-US" altLang="zh-CN" sz="2300" dirty="0"/>
              <a:t>8</a:t>
            </a:r>
            <a:r>
              <a:rPr lang="zh-CN" altLang="zh-CN" sz="2300" dirty="0"/>
              <a:t>次，产生</a:t>
            </a:r>
            <a:r>
              <a:rPr lang="en-US" altLang="zh-CN" sz="2300" dirty="0"/>
              <a:t>8</a:t>
            </a:r>
            <a:r>
              <a:rPr lang="zh-CN" altLang="zh-CN" sz="2300" dirty="0"/>
              <a:t>个脉冲电信号，该脉冲信号频率与车速成正比。</a:t>
            </a:r>
          </a:p>
          <a:p>
            <a:r>
              <a:rPr lang="zh-CN" altLang="zh-CN" sz="2300" dirty="0"/>
              <a:t>车速传感器产生的信号送给了电子电路，电子电路将收到的信号进行放大、整形、触发后输出一个与车速成正比的电流信号，驱动车速表。</a:t>
            </a:r>
          </a:p>
          <a:p>
            <a:r>
              <a:rPr lang="zh-CN" altLang="zh-CN" sz="2300" dirty="0"/>
              <a:t>车速表是一个电磁式电流表，当汽车以不同的车速行驶时，从电子电路输出的与车速成正比的电流信号驱动车速表指针偏转，即可指示相应的车速</a:t>
            </a:r>
            <a:r>
              <a:rPr lang="zh-CN" altLang="zh-CN" sz="2300" dirty="0" smtClean="0"/>
              <a:t>。</a:t>
            </a:r>
            <a:endParaRPr lang="zh-CN" altLang="zh-CN" sz="2300"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spTree>
    <p:extLst>
      <p:ext uri="{BB962C8B-B14F-4D97-AF65-F5344CB8AC3E}">
        <p14:creationId xmlns:p14="http://schemas.microsoft.com/office/powerpoint/2010/main" val="23643740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sz="2000" dirty="0"/>
              <a:t>里程表由一个步进电机和六位数字的十进位数字轮组成，。车速传感器输出的信号经</a:t>
            </a:r>
            <a:r>
              <a:rPr lang="en-US" altLang="zh-CN" sz="2000" dirty="0"/>
              <a:t>64</a:t>
            </a:r>
            <a:r>
              <a:rPr lang="zh-CN" altLang="zh-CN" sz="2000" dirty="0"/>
              <a:t>分频后，再经功率放大器放大到足够驱动步进电机，带动数字轮转动，从而记录行驶的里程</a:t>
            </a:r>
            <a:r>
              <a:rPr lang="zh-CN" altLang="zh-CN" sz="2000" dirty="0" smtClean="0"/>
              <a:t>。</a:t>
            </a:r>
            <a:endParaRPr lang="en-US" altLang="zh-CN" sz="2000" dirty="0" smtClean="0"/>
          </a:p>
          <a:p>
            <a:endParaRPr lang="zh-CN" altLang="zh-CN" sz="20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5116" y="2564904"/>
            <a:ext cx="5089211" cy="3385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04267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82296" indent="0">
              <a:buNone/>
            </a:pPr>
            <a:r>
              <a:rPr lang="zh-CN" altLang="en-US" sz="2000" b="1" dirty="0" smtClean="0"/>
              <a:t>（</a:t>
            </a:r>
            <a:r>
              <a:rPr lang="en-US" altLang="zh-CN" sz="2000" b="1" dirty="0"/>
              <a:t>2</a:t>
            </a:r>
            <a:r>
              <a:rPr lang="zh-CN" altLang="en-US" sz="2000" b="1" dirty="0" smtClean="0"/>
              <a:t>）</a:t>
            </a:r>
            <a:r>
              <a:rPr lang="zh-CN" altLang="zh-CN" sz="2000" b="1" dirty="0" smtClean="0"/>
              <a:t>数据总线</a:t>
            </a:r>
            <a:r>
              <a:rPr lang="zh-CN" altLang="zh-CN" sz="2000" b="1" dirty="0"/>
              <a:t>传输方式</a:t>
            </a:r>
            <a:endParaRPr lang="zh-CN" altLang="zh-CN" sz="2000" dirty="0"/>
          </a:p>
          <a:p>
            <a:r>
              <a:rPr lang="en-US" altLang="zh-CN" sz="2000" dirty="0"/>
              <a:t>    </a:t>
            </a:r>
            <a:r>
              <a:rPr lang="zh-CN" altLang="zh-CN" sz="2000" dirty="0"/>
              <a:t>现代轿车智能组合仪表越来越多，随着仪表智能化和集成化，仪表显示原理也发生了极大的变化。仪表中各表头（感应元件）不再是由各种传感器直接驱动，而是由传感器将各种信号提供给相对应的电脑（控制单元），经过电脑统一计算、处理后，通过数据总线传给仪表电脑，再由仪表电脑微处理器直接驱动各种仪表进行显示，如图</a:t>
            </a:r>
            <a:r>
              <a:rPr lang="en-US" altLang="zh-CN" sz="2000" dirty="0"/>
              <a:t>7-8</a:t>
            </a:r>
            <a:r>
              <a:rPr lang="zh-CN" altLang="zh-CN" sz="2000" dirty="0"/>
              <a:t>所示。 </a:t>
            </a:r>
            <a:endParaRPr lang="en-US" altLang="zh-CN" sz="2000" dirty="0" smtClean="0"/>
          </a:p>
          <a:p>
            <a:endParaRPr lang="zh-CN" altLang="zh-CN" sz="20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962022"/>
            <a:ext cx="6379133" cy="13391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50953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 </a:t>
            </a:r>
            <a:r>
              <a:rPr lang="zh-CN" altLang="zh-CN" sz="2400" dirty="0"/>
              <a:t>日产天籁轿车数据总线传输，如图</a:t>
            </a:r>
            <a:r>
              <a:rPr lang="en-US" altLang="zh-CN" sz="2400" dirty="0"/>
              <a:t>7-9</a:t>
            </a:r>
            <a:r>
              <a:rPr lang="zh-CN" altLang="zh-CN" sz="2400" dirty="0"/>
              <a:t>所示。以转速表为例，转速传感器信号送到发动机电脑（</a:t>
            </a:r>
            <a:r>
              <a:rPr lang="en-US" altLang="zh-CN" sz="2400" dirty="0"/>
              <a:t>ECU</a:t>
            </a:r>
            <a:r>
              <a:rPr lang="zh-CN" altLang="zh-CN" sz="2400" dirty="0"/>
              <a:t>），经发动机电脑处理形成数字信号，并将数字信号发送到数据总线上，组合仪表作为汽车中非常重要的网络终端，组合仪表接受到转速信号进行处理后直接驱动发动机转速表</a:t>
            </a:r>
            <a:r>
              <a:rPr lang="zh-CN" altLang="zh-CN" sz="2400" dirty="0" smtClean="0"/>
              <a:t>。</a:t>
            </a:r>
            <a:endParaRPr lang="en-US" altLang="zh-CN" sz="2400" dirty="0" smtClean="0"/>
          </a:p>
          <a:p>
            <a:endParaRPr lang="zh-CN" altLang="en-US" sz="2400"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6" y="4077072"/>
            <a:ext cx="5827109"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601187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539496" indent="-457200">
              <a:buAutoNum type="arabicPeriod" startAt="5"/>
            </a:pPr>
            <a:r>
              <a:rPr lang="zh-CN" altLang="zh-CN" sz="2400" b="1" dirty="0" smtClean="0"/>
              <a:t>仪表</a:t>
            </a:r>
            <a:r>
              <a:rPr lang="zh-CN" altLang="zh-CN" sz="2400" b="1" dirty="0"/>
              <a:t>与报警系统常见故障检修思路 </a:t>
            </a:r>
            <a:endParaRPr lang="en-US" altLang="zh-CN" sz="2400" b="1" dirty="0" smtClean="0"/>
          </a:p>
          <a:p>
            <a:r>
              <a:rPr lang="zh-CN" altLang="zh-CN" sz="2400" dirty="0"/>
              <a:t>仪表与报警系统常见的故障有：</a:t>
            </a:r>
          </a:p>
          <a:p>
            <a:pPr marL="82296" indent="0">
              <a:buNone/>
            </a:pPr>
            <a:r>
              <a:rPr lang="zh-CN" altLang="zh-CN" sz="2400" dirty="0"/>
              <a:t>①仪表背景灯泡不亮。</a:t>
            </a:r>
          </a:p>
          <a:p>
            <a:pPr marL="82296" indent="0">
              <a:buNone/>
            </a:pPr>
            <a:r>
              <a:rPr lang="zh-CN" altLang="zh-CN" sz="2400" dirty="0"/>
              <a:t>②转速表、车速表、水温表卡滞。</a:t>
            </a:r>
          </a:p>
          <a:p>
            <a:pPr marL="82296" indent="0">
              <a:buNone/>
            </a:pPr>
            <a:r>
              <a:rPr lang="zh-CN" altLang="zh-CN" sz="2400" dirty="0"/>
              <a:t>③里程表显示不正确。</a:t>
            </a:r>
          </a:p>
          <a:p>
            <a:pPr marL="82296" indent="0">
              <a:buNone/>
            </a:pPr>
            <a:r>
              <a:rPr lang="zh-CN" altLang="zh-CN" sz="2400" dirty="0"/>
              <a:t>④指示灯误报警。</a:t>
            </a:r>
          </a:p>
          <a:p>
            <a:pPr marL="82296" indent="0">
              <a:buNone/>
            </a:pPr>
            <a:r>
              <a:rPr lang="zh-CN" altLang="zh-CN" sz="2400" dirty="0"/>
              <a:t>⑤行车电脑显示异常。</a:t>
            </a:r>
          </a:p>
          <a:p>
            <a:pPr marL="82296" indent="0">
              <a:buNone/>
            </a:pPr>
            <a:endParaRPr lang="zh-CN" altLang="en-US" sz="2400"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spTree>
    <p:extLst>
      <p:ext uri="{BB962C8B-B14F-4D97-AF65-F5344CB8AC3E}">
        <p14:creationId xmlns:p14="http://schemas.microsoft.com/office/powerpoint/2010/main" val="5364398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zh-CN" altLang="en-US" sz="2400" b="1" dirty="0" smtClean="0"/>
              <a:t>（</a:t>
            </a:r>
            <a:r>
              <a:rPr lang="en-US" altLang="zh-CN" sz="2400" b="1" dirty="0"/>
              <a:t>1</a:t>
            </a:r>
            <a:r>
              <a:rPr lang="zh-CN" altLang="en-US" sz="2400" b="1" dirty="0" smtClean="0"/>
              <a:t>）</a:t>
            </a:r>
            <a:r>
              <a:rPr lang="zh-CN" altLang="zh-CN" sz="2400" b="1" dirty="0" smtClean="0"/>
              <a:t>燃油</a:t>
            </a:r>
            <a:r>
              <a:rPr lang="zh-CN" altLang="zh-CN" sz="2400" b="1" dirty="0"/>
              <a:t>表</a:t>
            </a:r>
            <a:r>
              <a:rPr lang="zh-CN" altLang="zh-CN" sz="2400" b="1" dirty="0" smtClean="0"/>
              <a:t>检修</a:t>
            </a:r>
            <a:endParaRPr lang="en-US" altLang="zh-CN" sz="2400" b="1" dirty="0" smtClean="0"/>
          </a:p>
          <a:p>
            <a:pPr marL="82296" indent="0">
              <a:buNone/>
            </a:pPr>
            <a:endParaRPr lang="zh-CN" altLang="zh-CN" sz="24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5608" y="2209800"/>
            <a:ext cx="7203874" cy="3235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021012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en-US" altLang="zh-CN" sz="2400" b="1" dirty="0"/>
              <a:t>2</a:t>
            </a:r>
            <a:r>
              <a:rPr lang="zh-CN" altLang="zh-CN" sz="2400" b="1" dirty="0"/>
              <a:t>、机油压力表</a:t>
            </a:r>
            <a:r>
              <a:rPr lang="zh-CN" altLang="zh-CN" sz="2400" b="1" dirty="0" smtClean="0"/>
              <a:t>检修</a:t>
            </a:r>
            <a:endParaRPr lang="en-US" altLang="zh-CN" sz="2400" b="1" dirty="0" smtClean="0"/>
          </a:p>
          <a:p>
            <a:pPr marL="82296" indent="0">
              <a:buNone/>
            </a:pPr>
            <a:endParaRPr lang="zh-CN" altLang="zh-CN" sz="24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3036" y="2219323"/>
            <a:ext cx="6952441" cy="3081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805747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zh-CN" altLang="en-US" sz="2400" b="1" dirty="0" smtClean="0"/>
              <a:t>（</a:t>
            </a:r>
            <a:r>
              <a:rPr lang="en-US" altLang="zh-CN" sz="2400" b="1" dirty="0" smtClean="0"/>
              <a:t>3</a:t>
            </a:r>
            <a:r>
              <a:rPr lang="zh-CN" altLang="en-US" sz="2400" b="1" dirty="0" smtClean="0"/>
              <a:t>）</a:t>
            </a:r>
            <a:r>
              <a:rPr lang="zh-CN" altLang="zh-CN" sz="2400" b="1" dirty="0" smtClean="0"/>
              <a:t>冷却</a:t>
            </a:r>
            <a:r>
              <a:rPr lang="zh-CN" altLang="zh-CN" sz="2400" b="1" dirty="0"/>
              <a:t>液温度表的</a:t>
            </a:r>
            <a:r>
              <a:rPr lang="zh-CN" altLang="zh-CN" sz="2400" b="1" dirty="0" smtClean="0"/>
              <a:t>检修</a:t>
            </a:r>
            <a:endParaRPr lang="en-US" altLang="zh-CN" sz="2400" b="1" dirty="0" smtClean="0"/>
          </a:p>
          <a:p>
            <a:pPr marL="82296" indent="0">
              <a:buNone/>
            </a:pPr>
            <a:endParaRPr lang="zh-CN" altLang="zh-CN" sz="24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5608" y="1988840"/>
            <a:ext cx="6592776" cy="44645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4022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638"/>
            <a:ext cx="7498080" cy="922114"/>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zh-CN" altLang="zh-CN" sz="4000" b="1" dirty="0"/>
              <a:t>项目</a:t>
            </a:r>
            <a:r>
              <a:rPr lang="zh-CN" altLang="en-US" sz="4000" b="1" dirty="0"/>
              <a:t>七  </a:t>
            </a:r>
            <a:r>
              <a:rPr lang="en-US" altLang="zh-CN" sz="4000" b="1" dirty="0"/>
              <a:t>   </a:t>
            </a:r>
            <a:r>
              <a:rPr lang="zh-CN" altLang="en-US" sz="4000" b="1" dirty="0"/>
              <a:t>汽车仪表与报警系统</a:t>
            </a:r>
            <a:r>
              <a:rPr lang="zh-CN" altLang="en-US" sz="4000" b="1" dirty="0" smtClean="0"/>
              <a:t>检修</a:t>
            </a:r>
            <a:endParaRPr lang="zh-CN" altLang="en-US" dirty="0"/>
          </a:p>
        </p:txBody>
      </p:sp>
      <p:sp>
        <p:nvSpPr>
          <p:cNvPr id="3" name="内容占位符 2"/>
          <p:cNvSpPr>
            <a:spLocks noGrp="1"/>
          </p:cNvSpPr>
          <p:nvPr>
            <p:ph idx="1"/>
          </p:nvPr>
        </p:nvSpPr>
        <p:spPr/>
        <p:txBody>
          <a:bodyPr>
            <a:noAutofit/>
          </a:bodyPr>
          <a:lstStyle/>
          <a:p>
            <a:pPr marL="82296" indent="0">
              <a:buNone/>
            </a:pPr>
            <a:r>
              <a:rPr lang="zh-CN" altLang="zh-CN" sz="2200" b="1" dirty="0" smtClean="0"/>
              <a:t>学习</a:t>
            </a:r>
            <a:r>
              <a:rPr lang="zh-CN" altLang="zh-CN" sz="2200" b="1" dirty="0"/>
              <a:t>目标</a:t>
            </a:r>
            <a:endParaRPr lang="zh-CN" altLang="zh-CN" sz="2200" dirty="0"/>
          </a:p>
          <a:p>
            <a:r>
              <a:rPr lang="en-US" altLang="zh-CN" sz="2200" dirty="0"/>
              <a:t>1.</a:t>
            </a:r>
            <a:r>
              <a:rPr lang="zh-CN" altLang="zh-CN" sz="2200" dirty="0"/>
              <a:t>知道仪表与报警系统的作用与组成；</a:t>
            </a:r>
          </a:p>
          <a:p>
            <a:r>
              <a:rPr lang="en-US" altLang="zh-CN" sz="2200" dirty="0"/>
              <a:t>2.</a:t>
            </a:r>
            <a:r>
              <a:rPr lang="zh-CN" altLang="zh-CN" sz="2200" dirty="0"/>
              <a:t>知道分析仪表系统电路；</a:t>
            </a:r>
          </a:p>
          <a:p>
            <a:r>
              <a:rPr lang="en-US" altLang="zh-CN" sz="2200" dirty="0"/>
              <a:t>3.</a:t>
            </a:r>
            <a:r>
              <a:rPr lang="zh-CN" altLang="zh-CN" sz="2200" dirty="0"/>
              <a:t>知道检测单个仪表性能的好坏</a:t>
            </a:r>
            <a:r>
              <a:rPr lang="en-US" altLang="zh-CN" sz="2200" dirty="0"/>
              <a:t>;</a:t>
            </a:r>
            <a:endParaRPr lang="zh-CN" altLang="zh-CN" sz="2200" dirty="0"/>
          </a:p>
          <a:p>
            <a:r>
              <a:rPr lang="en-US" altLang="zh-CN" sz="2200" dirty="0"/>
              <a:t>4.</a:t>
            </a:r>
            <a:r>
              <a:rPr lang="zh-CN" altLang="zh-CN" sz="2200" dirty="0"/>
              <a:t>能识</a:t>
            </a:r>
            <a:r>
              <a:rPr lang="zh-CN" altLang="zh-CN" sz="2200" dirty="0" smtClean="0"/>
              <a:t>读仪表</a:t>
            </a:r>
            <a:r>
              <a:rPr lang="zh-CN" altLang="zh-CN" sz="2200" dirty="0"/>
              <a:t>系统电路图；</a:t>
            </a:r>
          </a:p>
          <a:p>
            <a:r>
              <a:rPr lang="en-US" altLang="zh-CN" sz="2200" dirty="0"/>
              <a:t>5.</a:t>
            </a:r>
            <a:r>
              <a:rPr lang="zh-CN" altLang="zh-CN" sz="2200" dirty="0"/>
              <a:t>能根据故障现象，查阅相关资料，分析仪表及报警系统的常见故障的原因，并在教师的指导下制定故障诊断方案，完成故障诊断流程图的编制；</a:t>
            </a:r>
          </a:p>
          <a:p>
            <a:r>
              <a:rPr lang="en-US" altLang="zh-CN" sz="2200" dirty="0"/>
              <a:t>6.</a:t>
            </a:r>
            <a:r>
              <a:rPr lang="zh-CN" altLang="zh-CN" sz="2200" dirty="0"/>
              <a:t>能在教师的指导下，以小组合作的方式，按照拟定的流程和规范操作的要求诊断和排除仪表系统常见的故障；</a:t>
            </a:r>
          </a:p>
          <a:p>
            <a:r>
              <a:rPr lang="en-US" altLang="zh-CN" sz="2200" dirty="0"/>
              <a:t>7</a:t>
            </a:r>
            <a:r>
              <a:rPr lang="zh-CN" altLang="zh-CN" sz="2200" dirty="0"/>
              <a:t>．能对工作任务的完成情况进行正确评估和反思，制定仪表及报警系统系统其它故障的诊断流程并进行</a:t>
            </a:r>
            <a:r>
              <a:rPr lang="zh-CN" altLang="zh-CN" sz="2200" dirty="0" smtClean="0"/>
              <a:t>实施</a:t>
            </a:r>
            <a:r>
              <a:rPr lang="zh-CN" altLang="en-US" sz="2200" dirty="0"/>
              <a:t>。</a:t>
            </a:r>
            <a:endParaRPr lang="zh-CN" altLang="zh-CN" sz="2200" dirty="0"/>
          </a:p>
        </p:txBody>
      </p:sp>
    </p:spTree>
    <p:extLst>
      <p:ext uri="{BB962C8B-B14F-4D97-AF65-F5344CB8AC3E}">
        <p14:creationId xmlns:p14="http://schemas.microsoft.com/office/powerpoint/2010/main" val="5574117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zh-CN" altLang="zh-CN" sz="2400" b="1" dirty="0"/>
              <a:t>实施作业</a:t>
            </a:r>
            <a:r>
              <a:rPr lang="en-US" altLang="zh-CN" sz="2400" b="1" dirty="0"/>
              <a:t>-----</a:t>
            </a:r>
            <a:r>
              <a:rPr lang="zh-CN" altLang="zh-CN" sz="2400" b="1" dirty="0"/>
              <a:t>冷却液温度过高报警故障</a:t>
            </a:r>
            <a:r>
              <a:rPr lang="zh-CN" altLang="zh-CN" sz="2400" b="1" dirty="0" smtClean="0"/>
              <a:t>检修</a:t>
            </a:r>
            <a:endParaRPr lang="en-US" altLang="zh-CN" sz="2400" b="1" dirty="0" smtClean="0"/>
          </a:p>
          <a:p>
            <a:r>
              <a:rPr lang="zh-CN" altLang="zh-CN" sz="2400" dirty="0"/>
              <a:t>一般来讲，冷却液温度报警灯闪亮有两个方面的原因，一个方面是冷却液温度过高，另一个方面是冷却液液面过低。在排除这两个非电路故障后，若冷却液温度表报警灯仍亮，才可认定为电路故障。</a:t>
            </a:r>
          </a:p>
          <a:p>
            <a:r>
              <a:rPr lang="zh-CN" altLang="zh-CN" sz="2400" dirty="0"/>
              <a:t>通过以上的学习，我们掌握了汽车仪表与报警系统相关知识，下面对冷却液温度过高报警故障进行检修实操作业</a:t>
            </a:r>
            <a:r>
              <a:rPr lang="zh-CN" altLang="zh-CN" sz="2400" dirty="0" smtClean="0"/>
              <a:t>。</a:t>
            </a:r>
            <a:endParaRPr lang="en-US" altLang="zh-CN" sz="2400" dirty="0" smtClean="0"/>
          </a:p>
          <a:p>
            <a:endParaRPr lang="zh-CN" altLang="zh-CN" sz="2400" dirty="0"/>
          </a:p>
          <a:p>
            <a:pPr marL="82296" indent="0">
              <a:buNone/>
            </a:pPr>
            <a:endParaRPr lang="zh-CN" altLang="zh-CN" sz="24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spTree>
    <p:extLst>
      <p:ext uri="{BB962C8B-B14F-4D97-AF65-F5344CB8AC3E}">
        <p14:creationId xmlns:p14="http://schemas.microsoft.com/office/powerpoint/2010/main" val="17694425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61587" y="1556792"/>
            <a:ext cx="7194611"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27975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07704" y="1556792"/>
            <a:ext cx="6128846" cy="4608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267772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638"/>
            <a:ext cx="7498080" cy="922114"/>
          </a:xfrm>
        </p:spPr>
        <p:style>
          <a:lnRef idx="2">
            <a:schemeClr val="accent5"/>
          </a:lnRef>
          <a:fillRef idx="1">
            <a:schemeClr val="lt1"/>
          </a:fillRef>
          <a:effectRef idx="0">
            <a:schemeClr val="accent5"/>
          </a:effectRef>
          <a:fontRef idx="minor">
            <a:schemeClr val="dk1"/>
          </a:fontRef>
        </p:style>
        <p:txBody>
          <a:bodyPr>
            <a:normAutofit/>
          </a:bodyPr>
          <a:lstStyle/>
          <a:p>
            <a:r>
              <a:rPr lang="zh-CN" altLang="zh-CN" sz="2800" b="1" dirty="0">
                <a:effectLst/>
              </a:rPr>
              <a:t>活动二</a:t>
            </a:r>
            <a:r>
              <a:rPr lang="en-US" altLang="zh-CN" sz="2800" b="1" dirty="0">
                <a:effectLst/>
              </a:rPr>
              <a:t>  </a:t>
            </a:r>
            <a:r>
              <a:rPr lang="en-US" altLang="zh-CN" sz="2800" b="1" dirty="0" smtClean="0">
                <a:effectLst/>
              </a:rPr>
              <a:t>  </a:t>
            </a:r>
            <a:r>
              <a:rPr lang="zh-CN" altLang="zh-CN" sz="2800" b="1" dirty="0" smtClean="0">
                <a:effectLst/>
              </a:rPr>
              <a:t>识</a:t>
            </a:r>
            <a:r>
              <a:rPr lang="zh-CN" altLang="zh-CN" sz="2800" b="1" dirty="0">
                <a:effectLst/>
              </a:rPr>
              <a:t>读日产、丰田汽车仪表系统</a:t>
            </a:r>
            <a:r>
              <a:rPr lang="zh-CN" altLang="zh-CN" sz="2800" b="1" dirty="0" smtClean="0">
                <a:effectLst/>
              </a:rPr>
              <a:t>电路图</a:t>
            </a:r>
            <a:endParaRPr lang="zh-CN" altLang="en-US" sz="4000" dirty="0"/>
          </a:p>
        </p:txBody>
      </p:sp>
      <p:sp>
        <p:nvSpPr>
          <p:cNvPr id="3" name="内容占位符 2"/>
          <p:cNvSpPr>
            <a:spLocks noGrp="1"/>
          </p:cNvSpPr>
          <p:nvPr>
            <p:ph idx="1"/>
          </p:nvPr>
        </p:nvSpPr>
        <p:spPr/>
        <p:txBody>
          <a:bodyPr>
            <a:normAutofit/>
          </a:bodyPr>
          <a:lstStyle/>
          <a:p>
            <a:pPr marL="539496" indent="-457200">
              <a:buAutoNum type="arabicPeriod"/>
            </a:pPr>
            <a:r>
              <a:rPr lang="zh-CN" altLang="zh-CN" sz="2400" b="1" dirty="0" smtClean="0"/>
              <a:t>识</a:t>
            </a:r>
            <a:r>
              <a:rPr lang="zh-CN" altLang="zh-CN" sz="2400" b="1" dirty="0"/>
              <a:t>读日产天籁轿车仪表系统电路图</a:t>
            </a:r>
            <a:r>
              <a:rPr lang="en-US" altLang="zh-CN" sz="2400" b="1" dirty="0"/>
              <a:t> </a:t>
            </a:r>
            <a:endParaRPr lang="en-US" altLang="zh-CN" sz="2400" b="1" dirty="0" smtClean="0"/>
          </a:p>
          <a:p>
            <a:pPr marL="82296" indent="0">
              <a:buNone/>
            </a:pPr>
            <a:r>
              <a:rPr lang="zh-CN" altLang="en-US" sz="2400" b="1" dirty="0" smtClean="0"/>
              <a:t>（</a:t>
            </a:r>
            <a:r>
              <a:rPr lang="en-US" altLang="zh-CN" sz="2400" b="1" dirty="0" smtClean="0"/>
              <a:t>1</a:t>
            </a:r>
            <a:r>
              <a:rPr lang="zh-CN" altLang="en-US" sz="2400" b="1" dirty="0" smtClean="0"/>
              <a:t>）</a:t>
            </a:r>
            <a:r>
              <a:rPr lang="zh-CN" altLang="zh-CN" sz="2400" b="1" dirty="0" smtClean="0"/>
              <a:t>组合</a:t>
            </a:r>
            <a:r>
              <a:rPr lang="zh-CN" altLang="zh-CN" sz="2400" b="1" dirty="0"/>
              <a:t>仪表系统图（如图</a:t>
            </a:r>
            <a:r>
              <a:rPr lang="en-US" altLang="zh-CN" sz="2400" b="1" dirty="0"/>
              <a:t>7-10</a:t>
            </a:r>
            <a:r>
              <a:rPr lang="zh-CN" altLang="zh-CN" sz="2400" b="1" dirty="0"/>
              <a:t>所示</a:t>
            </a:r>
            <a:r>
              <a:rPr lang="zh-CN" altLang="zh-CN" sz="2400" b="1" dirty="0" smtClean="0"/>
              <a:t>）</a:t>
            </a:r>
            <a:endParaRPr lang="en-US" altLang="zh-CN" sz="2400" b="1" dirty="0" smtClean="0"/>
          </a:p>
          <a:p>
            <a:pPr marL="82296" indent="0">
              <a:buNone/>
            </a:pPr>
            <a:endParaRPr lang="zh-CN" altLang="zh-CN" sz="2400" dirty="0"/>
          </a:p>
          <a:p>
            <a:pPr marL="82296" indent="0">
              <a:buNone/>
            </a:pPr>
            <a:endParaRPr lang="zh-CN" altLang="en-US" sz="2400"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2420888"/>
            <a:ext cx="5438775" cy="3762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69492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5"/>
          </a:lnRef>
          <a:fillRef idx="1">
            <a:schemeClr val="lt1"/>
          </a:fillRef>
          <a:effectRef idx="0">
            <a:schemeClr val="accent5"/>
          </a:effectRef>
          <a:fontRef idx="minor">
            <a:schemeClr val="dk1"/>
          </a:fontRef>
        </p:style>
        <p:txBody>
          <a:bodyPr anchor="ctr">
            <a:norm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2800" b="1" smtClean="0">
                <a:effectLst/>
              </a:rPr>
              <a:t>活动二</a:t>
            </a:r>
            <a:r>
              <a:rPr lang="en-US" altLang="zh-CN" sz="2800" b="1" smtClean="0">
                <a:effectLst/>
              </a:rPr>
              <a:t>    </a:t>
            </a:r>
            <a:r>
              <a:rPr lang="zh-CN" altLang="zh-CN" sz="2800" b="1" smtClean="0">
                <a:effectLst/>
              </a:rPr>
              <a:t>识读日产、丰田汽车仪表系统电路图</a:t>
            </a:r>
            <a:endParaRPr lang="zh-CN" altLang="en-US" sz="4000" dirty="0"/>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51720" y="1484783"/>
            <a:ext cx="6336704" cy="49236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79753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115616" y="1484784"/>
            <a:ext cx="7818072" cy="4763616"/>
          </a:xfrm>
        </p:spPr>
        <p:txBody>
          <a:bodyPr>
            <a:normAutofit/>
          </a:bodyPr>
          <a:lstStyle/>
          <a:p>
            <a:pPr marL="82296" indent="0">
              <a:buNone/>
            </a:pPr>
            <a:r>
              <a:rPr lang="zh-CN" altLang="en-US" sz="2400" b="1" dirty="0" smtClean="0"/>
              <a:t>（</a:t>
            </a:r>
            <a:r>
              <a:rPr lang="en-US" altLang="zh-CN" sz="2400" b="1" dirty="0" smtClean="0"/>
              <a:t>2</a:t>
            </a:r>
            <a:r>
              <a:rPr lang="zh-CN" altLang="en-US" sz="2400" b="1" dirty="0" smtClean="0"/>
              <a:t>）</a:t>
            </a:r>
            <a:r>
              <a:rPr lang="en-US" altLang="zh-CN" sz="2400" b="1" dirty="0" smtClean="0"/>
              <a:t>  </a:t>
            </a:r>
            <a:r>
              <a:rPr lang="zh-CN" altLang="zh-CN" sz="2400" b="1" dirty="0"/>
              <a:t>识读</a:t>
            </a:r>
            <a:r>
              <a:rPr lang="zh-CN" altLang="zh-CN" sz="2400" b="1" dirty="0" smtClean="0"/>
              <a:t>丰田</a:t>
            </a:r>
            <a:endParaRPr lang="en-US" altLang="zh-CN" sz="2400" b="1" dirty="0" smtClean="0"/>
          </a:p>
          <a:p>
            <a:pPr marL="82296" indent="0">
              <a:buNone/>
            </a:pPr>
            <a:r>
              <a:rPr lang="en-US" altLang="zh-CN" sz="2400" b="1" dirty="0"/>
              <a:t> </a:t>
            </a:r>
            <a:r>
              <a:rPr lang="en-US" altLang="zh-CN" sz="2400" b="1" dirty="0" smtClean="0"/>
              <a:t>          </a:t>
            </a:r>
            <a:r>
              <a:rPr lang="zh-CN" altLang="zh-CN" sz="2400" b="1" dirty="0" smtClean="0"/>
              <a:t>卡罗拉轿</a:t>
            </a:r>
            <a:endParaRPr lang="en-US" altLang="zh-CN" sz="2400" b="1" dirty="0" smtClean="0"/>
          </a:p>
          <a:p>
            <a:pPr marL="82296" indent="0">
              <a:buNone/>
            </a:pPr>
            <a:r>
              <a:rPr lang="en-US" altLang="zh-CN" sz="2400" b="1" dirty="0"/>
              <a:t> </a:t>
            </a:r>
            <a:r>
              <a:rPr lang="en-US" altLang="zh-CN" sz="2400" b="1" dirty="0" smtClean="0"/>
              <a:t>          </a:t>
            </a:r>
            <a:r>
              <a:rPr lang="zh-CN" altLang="zh-CN" sz="2400" b="1" dirty="0" smtClean="0"/>
              <a:t>车组</a:t>
            </a:r>
            <a:r>
              <a:rPr lang="zh-CN" altLang="zh-CN" sz="2400" b="1" dirty="0"/>
              <a:t>合</a:t>
            </a:r>
            <a:r>
              <a:rPr lang="zh-CN" altLang="zh-CN" sz="2400" b="1" dirty="0" smtClean="0"/>
              <a:t>仪</a:t>
            </a:r>
            <a:endParaRPr lang="en-US" altLang="zh-CN" sz="2400" b="1" dirty="0" smtClean="0"/>
          </a:p>
          <a:p>
            <a:pPr marL="82296" indent="0">
              <a:buNone/>
            </a:pPr>
            <a:r>
              <a:rPr lang="en-US" altLang="zh-CN" sz="2400" b="1" dirty="0"/>
              <a:t> </a:t>
            </a:r>
            <a:r>
              <a:rPr lang="en-US" altLang="zh-CN" sz="2400" b="1" dirty="0" smtClean="0"/>
              <a:t>          </a:t>
            </a:r>
            <a:r>
              <a:rPr lang="zh-CN" altLang="zh-CN" sz="2400" b="1" dirty="0" smtClean="0"/>
              <a:t>表系统图</a:t>
            </a:r>
            <a:endParaRPr lang="en-US" altLang="zh-CN" sz="2000" b="1" dirty="0" smtClean="0"/>
          </a:p>
          <a:p>
            <a:pPr marL="82296" indent="0">
              <a:buNone/>
            </a:pPr>
            <a:endParaRPr lang="en-US" altLang="zh-CN" sz="2000" b="1" dirty="0" smtClean="0"/>
          </a:p>
          <a:p>
            <a:pPr marL="82296" indent="0">
              <a:buNone/>
            </a:pPr>
            <a:endParaRPr lang="zh-CN" altLang="en-US" sz="2000" dirty="0"/>
          </a:p>
        </p:txBody>
      </p:sp>
      <p:sp>
        <p:nvSpPr>
          <p:cNvPr id="4" name="标题 1"/>
          <p:cNvSpPr txBox="1">
            <a:spLocks/>
          </p:cNvSpPr>
          <p:nvPr/>
        </p:nvSpPr>
        <p:spPr>
          <a:xfrm>
            <a:off x="1435608" y="274638"/>
            <a:ext cx="7498080" cy="922114"/>
          </a:xfrm>
          <a:prstGeom prst="rect">
            <a:avLst/>
          </a:prstGeom>
        </p:spPr>
        <p:style>
          <a:lnRef idx="2">
            <a:schemeClr val="accent5"/>
          </a:lnRef>
          <a:fillRef idx="1">
            <a:schemeClr val="lt1"/>
          </a:fillRef>
          <a:effectRef idx="0">
            <a:schemeClr val="accent5"/>
          </a:effectRef>
          <a:fontRef idx="minor">
            <a:schemeClr val="dk1"/>
          </a:fontRef>
        </p:style>
        <p:txBody>
          <a:bodyPr anchor="ctr">
            <a:norm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2800" b="1" smtClean="0">
                <a:effectLst/>
              </a:rPr>
              <a:t>活动二</a:t>
            </a:r>
            <a:r>
              <a:rPr lang="en-US" altLang="zh-CN" sz="2800" b="1" smtClean="0">
                <a:effectLst/>
              </a:rPr>
              <a:t>    </a:t>
            </a:r>
            <a:r>
              <a:rPr lang="zh-CN" altLang="zh-CN" sz="2800" b="1" smtClean="0">
                <a:effectLst/>
              </a:rPr>
              <a:t>识读日产、丰田汽车仪表系统电路图</a:t>
            </a:r>
            <a:endParaRPr lang="zh-CN" altLang="en-US" sz="4000"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1484783"/>
            <a:ext cx="3312368" cy="5117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2311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153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67744" y="1926124"/>
            <a:ext cx="4043090" cy="44312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标题 1"/>
          <p:cNvSpPr txBox="1">
            <a:spLocks/>
          </p:cNvSpPr>
          <p:nvPr/>
        </p:nvSpPr>
        <p:spPr>
          <a:xfrm>
            <a:off x="1435608" y="274638"/>
            <a:ext cx="7498080" cy="922114"/>
          </a:xfrm>
          <a:prstGeom prst="rect">
            <a:avLst/>
          </a:prstGeom>
        </p:spPr>
        <p:style>
          <a:lnRef idx="2">
            <a:schemeClr val="accent5"/>
          </a:lnRef>
          <a:fillRef idx="1">
            <a:schemeClr val="lt1"/>
          </a:fillRef>
          <a:effectRef idx="0">
            <a:schemeClr val="accent5"/>
          </a:effectRef>
          <a:fontRef idx="minor">
            <a:schemeClr val="dk1"/>
          </a:fontRef>
        </p:style>
        <p:txBody>
          <a:bodyPr anchor="ctr">
            <a:norm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2800" b="1" smtClean="0">
                <a:effectLst/>
              </a:rPr>
              <a:t>活动二</a:t>
            </a:r>
            <a:r>
              <a:rPr lang="en-US" altLang="zh-CN" sz="2800" b="1" smtClean="0">
                <a:effectLst/>
              </a:rPr>
              <a:t>    </a:t>
            </a:r>
            <a:r>
              <a:rPr lang="zh-CN" altLang="zh-CN" sz="2800" b="1" smtClean="0">
                <a:effectLst/>
              </a:rPr>
              <a:t>识读日产、丰田汽车仪表系统电路图</a:t>
            </a:r>
            <a:endParaRPr lang="zh-CN" altLang="en-US" sz="4000" dirty="0"/>
          </a:p>
        </p:txBody>
      </p:sp>
      <p:sp>
        <p:nvSpPr>
          <p:cNvPr id="4" name="矩形 3"/>
          <p:cNvSpPr/>
          <p:nvPr/>
        </p:nvSpPr>
        <p:spPr>
          <a:xfrm>
            <a:off x="1435608" y="1556792"/>
            <a:ext cx="5261377" cy="369332"/>
          </a:xfrm>
          <a:prstGeom prst="rect">
            <a:avLst/>
          </a:prstGeom>
        </p:spPr>
        <p:txBody>
          <a:bodyPr wrap="none">
            <a:spAutoFit/>
          </a:bodyPr>
          <a:lstStyle/>
          <a:p>
            <a:r>
              <a:rPr lang="en-US" altLang="zh-CN" dirty="0" smtClean="0"/>
              <a:t>             </a:t>
            </a:r>
            <a:r>
              <a:rPr lang="zh-CN" altLang="zh-CN" dirty="0" smtClean="0"/>
              <a:t>图</a:t>
            </a:r>
            <a:r>
              <a:rPr lang="en-US" altLang="zh-CN" dirty="0"/>
              <a:t>7-13 </a:t>
            </a:r>
            <a:r>
              <a:rPr lang="zh-CN" altLang="zh-CN" dirty="0"/>
              <a:t>丰田卡罗拉仪表系统线路图（二）</a:t>
            </a:r>
          </a:p>
        </p:txBody>
      </p:sp>
    </p:spTree>
    <p:extLst>
      <p:ext uri="{BB962C8B-B14F-4D97-AF65-F5344CB8AC3E}">
        <p14:creationId xmlns:p14="http://schemas.microsoft.com/office/powerpoint/2010/main" val="3261708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标题 1"/>
          <p:cNvSpPr txBox="1">
            <a:spLocks/>
          </p:cNvSpPr>
          <p:nvPr/>
        </p:nvSpPr>
        <p:spPr>
          <a:xfrm>
            <a:off x="1435608" y="274638"/>
            <a:ext cx="7498080" cy="922114"/>
          </a:xfrm>
          <a:prstGeom prst="rect">
            <a:avLst/>
          </a:prstGeom>
        </p:spPr>
        <p:style>
          <a:lnRef idx="2">
            <a:schemeClr val="accent5"/>
          </a:lnRef>
          <a:fillRef idx="1">
            <a:schemeClr val="lt1"/>
          </a:fillRef>
          <a:effectRef idx="0">
            <a:schemeClr val="accent5"/>
          </a:effectRef>
          <a:fontRef idx="minor">
            <a:schemeClr val="dk1"/>
          </a:fontRef>
        </p:style>
        <p:txBody>
          <a:bodyPr anchor="ctr">
            <a:norm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2800" b="1" smtClean="0">
                <a:effectLst/>
              </a:rPr>
              <a:t>活动二</a:t>
            </a:r>
            <a:r>
              <a:rPr lang="en-US" altLang="zh-CN" sz="2800" b="1" smtClean="0">
                <a:effectLst/>
              </a:rPr>
              <a:t>    </a:t>
            </a:r>
            <a:r>
              <a:rPr lang="zh-CN" altLang="zh-CN" sz="2800" b="1" smtClean="0">
                <a:effectLst/>
              </a:rPr>
              <a:t>识读日产、丰田汽车仪表系统电路图</a:t>
            </a:r>
            <a:endParaRPr lang="zh-CN" altLang="en-US" sz="4000" dirty="0"/>
          </a:p>
        </p:txBody>
      </p:sp>
      <p:pic>
        <p:nvPicPr>
          <p:cNvPr id="174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59832" y="1844824"/>
            <a:ext cx="3956444"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3034860" y="1412776"/>
            <a:ext cx="4299575" cy="369332"/>
          </a:xfrm>
          <a:prstGeom prst="rect">
            <a:avLst/>
          </a:prstGeom>
        </p:spPr>
        <p:txBody>
          <a:bodyPr wrap="none">
            <a:spAutoFit/>
          </a:bodyPr>
          <a:lstStyle/>
          <a:p>
            <a:r>
              <a:rPr lang="zh-CN" altLang="zh-CN" dirty="0"/>
              <a:t>图</a:t>
            </a:r>
            <a:r>
              <a:rPr lang="en-US" altLang="zh-CN" dirty="0"/>
              <a:t>7-14</a:t>
            </a:r>
            <a:r>
              <a:rPr lang="zh-CN" altLang="zh-CN" dirty="0"/>
              <a:t>丰田卡罗拉仪表系统线路图（三）</a:t>
            </a:r>
          </a:p>
        </p:txBody>
      </p:sp>
    </p:spTree>
    <p:extLst>
      <p:ext uri="{BB962C8B-B14F-4D97-AF65-F5344CB8AC3E}">
        <p14:creationId xmlns:p14="http://schemas.microsoft.com/office/powerpoint/2010/main" val="14263799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b="1" dirty="0"/>
              <a:t>项目引入</a:t>
            </a:r>
            <a:endParaRPr lang="zh-CN" altLang="zh-CN" dirty="0"/>
          </a:p>
          <a:p>
            <a:r>
              <a:rPr lang="zh-CN" altLang="zh-CN" dirty="0"/>
              <a:t>一辆日产天籁轿车，行驶一年里程不到</a:t>
            </a:r>
            <a:r>
              <a:rPr lang="en-US" altLang="zh-CN" dirty="0"/>
              <a:t>6</a:t>
            </a:r>
            <a:r>
              <a:rPr lang="zh-CN" altLang="zh-CN" dirty="0"/>
              <a:t>万公里，最近出现仪表灯不亮的现象。如果让你来解决这个问题，你该怎么办？</a:t>
            </a:r>
          </a:p>
          <a:p>
            <a:endParaRPr lang="zh-CN" altLang="en-US" dirty="0"/>
          </a:p>
        </p:txBody>
      </p:sp>
      <p:sp>
        <p:nvSpPr>
          <p:cNvPr id="4" name="标题 1"/>
          <p:cNvSpPr txBox="1">
            <a:spLocks/>
          </p:cNvSpPr>
          <p:nvPr/>
        </p:nvSpPr>
        <p:spPr>
          <a:xfrm>
            <a:off x="1435608" y="274638"/>
            <a:ext cx="7498080" cy="922114"/>
          </a:xfrm>
          <a:prstGeom prst="rect">
            <a:avLst/>
          </a:prstGeom>
        </p:spPr>
        <p:style>
          <a:lnRef idx="1">
            <a:schemeClr val="accent3"/>
          </a:lnRef>
          <a:fillRef idx="2">
            <a:schemeClr val="accent3"/>
          </a:fillRef>
          <a:effectRef idx="1">
            <a:schemeClr val="accent3"/>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t>项目</a:t>
            </a:r>
            <a:r>
              <a:rPr lang="zh-CN" altLang="en-US" sz="4000" b="1" smtClean="0"/>
              <a:t>七  </a:t>
            </a:r>
            <a:r>
              <a:rPr lang="en-US" altLang="zh-CN" sz="4000" b="1" smtClean="0"/>
              <a:t>   </a:t>
            </a:r>
            <a:r>
              <a:rPr lang="zh-CN" altLang="en-US" sz="4000" b="1" smtClean="0"/>
              <a:t>汽车仪表与报警系统检修</a:t>
            </a:r>
            <a:endParaRPr lang="zh-CN" altLang="en-US" dirty="0"/>
          </a:p>
        </p:txBody>
      </p:sp>
    </p:spTree>
    <p:extLst>
      <p:ext uri="{BB962C8B-B14F-4D97-AF65-F5344CB8AC3E}">
        <p14:creationId xmlns:p14="http://schemas.microsoft.com/office/powerpoint/2010/main" val="2860477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638"/>
            <a:ext cx="7498080" cy="922114"/>
          </a:xfrm>
        </p:spPr>
        <p:style>
          <a:lnRef idx="2">
            <a:schemeClr val="accent2"/>
          </a:lnRef>
          <a:fillRef idx="1">
            <a:schemeClr val="lt1"/>
          </a:fillRef>
          <a:effectRef idx="0">
            <a:schemeClr val="accent2"/>
          </a:effectRef>
          <a:fontRef idx="minor">
            <a:schemeClr val="dk1"/>
          </a:fontRef>
        </p:style>
        <p:txBody>
          <a:bodyPr>
            <a:noAutofit/>
          </a:bodyPr>
          <a:lstStyle/>
          <a:p>
            <a:r>
              <a:rPr lang="zh-CN" altLang="en-US" sz="2800" b="1" dirty="0" smtClean="0">
                <a:effectLst/>
              </a:rPr>
              <a:t>任务一     </a:t>
            </a:r>
            <a:r>
              <a:rPr lang="zh-CN" altLang="zh-CN" sz="2800" b="1" dirty="0" smtClean="0">
                <a:effectLst/>
              </a:rPr>
              <a:t>认识</a:t>
            </a:r>
            <a:r>
              <a:rPr lang="zh-CN" altLang="zh-CN" sz="2800" b="1" dirty="0">
                <a:effectLst/>
              </a:rPr>
              <a:t>和检修汽车仪表与报警系统</a:t>
            </a:r>
            <a:endParaRPr lang="zh-CN" altLang="en-US" sz="2800" dirty="0"/>
          </a:p>
        </p:txBody>
      </p:sp>
      <p:sp>
        <p:nvSpPr>
          <p:cNvPr id="3" name="内容占位符 2"/>
          <p:cNvSpPr>
            <a:spLocks noGrp="1"/>
          </p:cNvSpPr>
          <p:nvPr>
            <p:ph idx="1"/>
          </p:nvPr>
        </p:nvSpPr>
        <p:spPr/>
        <p:txBody>
          <a:bodyPr/>
          <a:lstStyle/>
          <a:p>
            <a:pPr marL="82296" indent="0">
              <a:buNone/>
            </a:pPr>
            <a:r>
              <a:rPr lang="en-US" altLang="zh-CN" sz="2400" b="1" dirty="0"/>
              <a:t>1. </a:t>
            </a:r>
            <a:r>
              <a:rPr lang="zh-CN" altLang="zh-CN" sz="2400" b="1" dirty="0"/>
              <a:t>仪表的作用与分类</a:t>
            </a:r>
            <a:r>
              <a:rPr lang="en-US" altLang="zh-CN" sz="2400" b="1" dirty="0"/>
              <a:t> </a:t>
            </a:r>
            <a:endParaRPr lang="en-US" altLang="zh-CN" sz="2400" b="1" dirty="0" smtClean="0"/>
          </a:p>
          <a:p>
            <a:pPr marL="82296" indent="0">
              <a:buNone/>
            </a:pPr>
            <a:r>
              <a:rPr lang="en-US" altLang="zh-CN" sz="2400" b="1" dirty="0" smtClean="0"/>
              <a:t>(1)</a:t>
            </a:r>
            <a:r>
              <a:rPr lang="zh-CN" altLang="zh-CN" sz="2400" b="1" dirty="0" smtClean="0"/>
              <a:t>仪表</a:t>
            </a:r>
            <a:r>
              <a:rPr lang="zh-CN" altLang="zh-CN" sz="2400" b="1" dirty="0"/>
              <a:t>的作用</a:t>
            </a:r>
            <a:endParaRPr lang="zh-CN" altLang="zh-CN" sz="2400" dirty="0"/>
          </a:p>
          <a:p>
            <a:r>
              <a:rPr lang="zh-CN" altLang="zh-CN" sz="2400" dirty="0"/>
              <a:t>为了使便于驾驶员随时了解汽车运行的各种状态，特别是发动机的各种工作参数是否正常，能及时发现和排除车辆存在的潜在故障，保证行车安全，在驾驶员前方的仪表板上都装有各种仪表，如图</a:t>
            </a:r>
            <a:r>
              <a:rPr lang="en-US" altLang="zh-CN" sz="2400" dirty="0"/>
              <a:t>7-1</a:t>
            </a:r>
            <a:r>
              <a:rPr lang="zh-CN" altLang="zh-CN" sz="2400" dirty="0"/>
              <a:t>所示</a:t>
            </a:r>
            <a:r>
              <a:rPr lang="zh-CN" altLang="zh-CN" sz="2400" dirty="0" smtClean="0"/>
              <a:t>。</a:t>
            </a:r>
            <a:endParaRPr lang="en-US" altLang="zh-CN" sz="2400" dirty="0" smtClean="0"/>
          </a:p>
          <a:p>
            <a:endParaRPr lang="zh-CN" altLang="zh-CN" sz="2400" dirty="0"/>
          </a:p>
          <a:p>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8063" y="4077072"/>
            <a:ext cx="3138186"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36956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zh-CN" altLang="en-US" sz="2400" b="1" dirty="0" smtClean="0"/>
              <a:t>（</a:t>
            </a:r>
            <a:r>
              <a:rPr lang="en-US" altLang="zh-CN" sz="2400" b="1" dirty="0" smtClean="0"/>
              <a:t>2</a:t>
            </a:r>
            <a:r>
              <a:rPr lang="zh-CN" altLang="en-US" sz="2400" b="1" dirty="0" smtClean="0"/>
              <a:t>）</a:t>
            </a:r>
            <a:r>
              <a:rPr lang="zh-CN" altLang="zh-CN" sz="2400" b="1" dirty="0" smtClean="0"/>
              <a:t>仪表</a:t>
            </a:r>
            <a:r>
              <a:rPr lang="zh-CN" altLang="zh-CN" sz="2400" b="1" dirty="0"/>
              <a:t>的</a:t>
            </a:r>
            <a:r>
              <a:rPr lang="zh-CN" altLang="zh-CN" sz="2400" b="1" dirty="0" smtClean="0"/>
              <a:t>分类</a:t>
            </a:r>
            <a:endParaRPr lang="en-US" altLang="zh-CN" sz="2400" b="1" dirty="0" smtClean="0"/>
          </a:p>
          <a:p>
            <a:pPr marL="82296" indent="0">
              <a:buNone/>
            </a:pPr>
            <a:r>
              <a:rPr lang="zh-CN" altLang="zh-CN" sz="2400" dirty="0"/>
              <a:t>汽车仪表按器结构院里的不同可大致分为三代：第一代汽车仪表是机械机芯表，如图</a:t>
            </a:r>
            <a:r>
              <a:rPr lang="en-US" altLang="zh-CN" sz="2400" dirty="0"/>
              <a:t>7-2</a:t>
            </a:r>
            <a:r>
              <a:rPr lang="zh-CN" altLang="zh-CN" sz="2400" dirty="0"/>
              <a:t>所示；第二代汽车仪表是电气式仪表，如图</a:t>
            </a:r>
            <a:r>
              <a:rPr lang="en-US" altLang="zh-CN" sz="2400" dirty="0"/>
              <a:t>7-3</a:t>
            </a:r>
            <a:r>
              <a:rPr lang="zh-CN" altLang="zh-CN" sz="2400" dirty="0"/>
              <a:t>所示；第三代汽车仪表是全数字汽车仪表，如图</a:t>
            </a:r>
            <a:r>
              <a:rPr lang="en-US" altLang="zh-CN" sz="2400" dirty="0"/>
              <a:t>7-4</a:t>
            </a:r>
            <a:r>
              <a:rPr lang="zh-CN" altLang="zh-CN" sz="2400" dirty="0"/>
              <a:t>所示。</a:t>
            </a:r>
          </a:p>
          <a:p>
            <a:pPr marL="82296" indent="0">
              <a:buNone/>
            </a:pPr>
            <a:endParaRPr lang="zh-CN" altLang="zh-CN" sz="24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7" y="3645024"/>
            <a:ext cx="6382987" cy="1421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997625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pPr marL="82296" indent="0">
              <a:buNone/>
            </a:pPr>
            <a:r>
              <a:rPr lang="zh-CN" altLang="en-US" dirty="0" smtClean="0">
                <a:latin typeface="宋体"/>
                <a:ea typeface="宋体"/>
              </a:rPr>
              <a:t>①</a:t>
            </a:r>
            <a:r>
              <a:rPr lang="zh-CN" altLang="zh-CN" dirty="0" smtClean="0"/>
              <a:t>机械式</a:t>
            </a:r>
            <a:r>
              <a:rPr lang="zh-CN" altLang="zh-CN" dirty="0"/>
              <a:t>仪表：传统汽车仪表采用的是机械式机芯表，显示信息量少，视觉特性不好，易使驾驶员疲劳准确率低等缺点，难以满足人们对汽车性能越来越高的要求。这种仪表现在已经被逐步淘汰。</a:t>
            </a:r>
          </a:p>
          <a:p>
            <a:pPr marL="82296" indent="0">
              <a:buNone/>
            </a:pPr>
            <a:r>
              <a:rPr lang="zh-CN" altLang="en-US" dirty="0" smtClean="0">
                <a:latin typeface="宋体"/>
                <a:ea typeface="宋体"/>
              </a:rPr>
              <a:t>②</a:t>
            </a:r>
            <a:r>
              <a:rPr lang="zh-CN" altLang="zh-CN" dirty="0" smtClean="0"/>
              <a:t>电气</a:t>
            </a:r>
            <a:r>
              <a:rPr lang="zh-CN" altLang="zh-CN" dirty="0"/>
              <a:t>式仪表：电气式仪表是现在最普及的一种仪表。车速和转速用指针表示，而其他信息采用液晶屏来显示，如油耗、行驶里程、车内外温度等。</a:t>
            </a:r>
          </a:p>
          <a:p>
            <a:pPr marL="82296" indent="0">
              <a:buNone/>
            </a:pPr>
            <a:r>
              <a:rPr lang="zh-CN" altLang="en-US" dirty="0" smtClean="0">
                <a:latin typeface="宋体"/>
                <a:ea typeface="宋体"/>
              </a:rPr>
              <a:t>③</a:t>
            </a:r>
            <a:r>
              <a:rPr lang="zh-CN" altLang="zh-CN" dirty="0" smtClean="0"/>
              <a:t>全</a:t>
            </a:r>
            <a:r>
              <a:rPr lang="zh-CN" altLang="zh-CN" dirty="0"/>
              <a:t>数字仪表：全数字仪表是一种网络化、智能化的仪表，其功能更加强大，显示内容更加丰富，线束链接更加简单、更全面、更更人性化地满足了驾驶需求。全数字汽车仪表盘使用一整块液晶屏取代了传统的指针和刻度表，所有的信息都通过这一块显示屏显示出来。目前汽车数字仪表使用的显示器主要有发光二极管显示器（</a:t>
            </a:r>
            <a:r>
              <a:rPr lang="en-US" altLang="zh-CN" dirty="0"/>
              <a:t>LED</a:t>
            </a:r>
            <a:r>
              <a:rPr lang="zh-CN" altLang="zh-CN" dirty="0"/>
              <a:t>）、荧光屏显示器（</a:t>
            </a:r>
            <a:r>
              <a:rPr lang="en-US" altLang="zh-CN" dirty="0"/>
              <a:t>VED</a:t>
            </a:r>
            <a:r>
              <a:rPr lang="zh-CN" altLang="zh-CN" dirty="0"/>
              <a:t>）和液晶显示器（</a:t>
            </a:r>
            <a:r>
              <a:rPr lang="en-US" altLang="zh-CN" dirty="0"/>
              <a:t>LCD</a:t>
            </a:r>
            <a:r>
              <a:rPr lang="zh-CN" altLang="zh-CN" dirty="0"/>
              <a:t>）三种。</a:t>
            </a:r>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spTree>
    <p:extLst>
      <p:ext uri="{BB962C8B-B14F-4D97-AF65-F5344CB8AC3E}">
        <p14:creationId xmlns:p14="http://schemas.microsoft.com/office/powerpoint/2010/main" val="33305857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zh-CN" altLang="zh-CN" dirty="0"/>
              <a:t>与常规电气式仪表相比，全数字（电子）仪表具有以下优点：</a:t>
            </a:r>
          </a:p>
          <a:p>
            <a:pPr marL="82296" indent="0">
              <a:buNone/>
            </a:pPr>
            <a:r>
              <a:rPr lang="zh-CN" altLang="zh-CN" dirty="0"/>
              <a:t>①全数字仪表能提供大量的、复杂的信息。如汽车故障诊断、导航地图显示、交通信息服务等。</a:t>
            </a:r>
          </a:p>
          <a:p>
            <a:pPr marL="82296" indent="0">
              <a:buNone/>
            </a:pPr>
            <a:r>
              <a:rPr lang="zh-CN" altLang="zh-CN" dirty="0"/>
              <a:t>②检测和显示的精度高。电子仪表系统的测量和显示精度远远高于传统的电气式仪表。</a:t>
            </a:r>
          </a:p>
          <a:p>
            <a:pPr marL="82296" indent="0">
              <a:buNone/>
            </a:pPr>
            <a:r>
              <a:rPr lang="zh-CN" altLang="zh-CN" dirty="0"/>
              <a:t>③具有一表多用的功能。汽车电子仪表采用数字分时显示，可在仪表的同一区域根据车辆的行驶情况或驾驶员的需求显示不同信息，如汽车电控系统的故障信息、轮胎压力检测信息、保养提示的信息；还可以根据车辆的运行状况显示总行驶里程和日行驶里程、车辆油耗信息、续航里程信息等。</a:t>
            </a:r>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spTree>
    <p:extLst>
      <p:ext uri="{BB962C8B-B14F-4D97-AF65-F5344CB8AC3E}">
        <p14:creationId xmlns:p14="http://schemas.microsoft.com/office/powerpoint/2010/main" val="15293873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82296" indent="0">
              <a:buNone/>
            </a:pPr>
            <a:r>
              <a:rPr lang="en-US" altLang="zh-CN" sz="2400" b="1" dirty="0"/>
              <a:t>2. </a:t>
            </a:r>
            <a:r>
              <a:rPr lang="zh-CN" altLang="zh-CN" sz="2400" b="1" dirty="0"/>
              <a:t>组合仪表的组成</a:t>
            </a:r>
            <a:r>
              <a:rPr lang="en-US" altLang="zh-CN" sz="2400" b="1" dirty="0"/>
              <a:t> </a:t>
            </a:r>
            <a:endParaRPr lang="en-US" altLang="zh-CN" sz="2400" b="1" dirty="0" smtClean="0"/>
          </a:p>
          <a:p>
            <a:pPr marL="82296" indent="0">
              <a:buNone/>
            </a:pPr>
            <a:r>
              <a:rPr lang="en-US" altLang="zh-CN" sz="2400" dirty="0" smtClean="0"/>
              <a:t>      </a:t>
            </a:r>
            <a:r>
              <a:rPr lang="zh-CN" altLang="zh-CN" sz="2400" dirty="0" smtClean="0"/>
              <a:t>车</a:t>
            </a:r>
            <a:r>
              <a:rPr lang="zh-CN" altLang="zh-CN" sz="2400" dirty="0"/>
              <a:t>仪表通常都安装在仪表盘上组成一个总成，称为组合仪表盘。仪表盘因车型的不同其外观也不同。但其基本构成都是大同小异，都包括发动机转速表、车速表、里程表、燃油表等各种仪表和转向指示灯、故障报警灯等各种指示灯，如图</a:t>
            </a:r>
            <a:r>
              <a:rPr lang="en-US" altLang="zh-CN" sz="2400" dirty="0"/>
              <a:t>7-5</a:t>
            </a:r>
            <a:r>
              <a:rPr lang="zh-CN" altLang="zh-CN" sz="2400" dirty="0"/>
              <a:t>所示。 </a:t>
            </a:r>
            <a:endParaRPr lang="en-US" altLang="zh-CN" sz="2400" dirty="0" smtClean="0"/>
          </a:p>
          <a:p>
            <a:pPr marL="82296" indent="0">
              <a:buNone/>
            </a:pPr>
            <a:endParaRPr lang="zh-CN" altLang="zh-CN" sz="2400" dirty="0"/>
          </a:p>
          <a:p>
            <a:pPr marL="82296" indent="0">
              <a:buNone/>
            </a:pPr>
            <a:endParaRPr lang="zh-CN" altLang="en-US" sz="2400"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7882" y="3933056"/>
            <a:ext cx="4876800" cy="2295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03191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fontScale="92500" lnSpcReduction="20000"/>
          </a:bodyPr>
          <a:lstStyle/>
          <a:p>
            <a:pPr marL="82296" indent="0">
              <a:buNone/>
            </a:pPr>
            <a:r>
              <a:rPr lang="zh-CN" altLang="zh-CN" dirty="0"/>
              <a:t>①发动机转速表：指示发动机运转的速度。汽油发动机转速表一般从点火系统获取发动机转速信号。</a:t>
            </a:r>
          </a:p>
          <a:p>
            <a:pPr marL="82296" indent="0">
              <a:buNone/>
            </a:pPr>
            <a:r>
              <a:rPr lang="zh-CN" altLang="zh-CN" dirty="0"/>
              <a:t>②车速里程表：指汽车行驶速度和累计行驶里程数。</a:t>
            </a:r>
          </a:p>
          <a:p>
            <a:pPr marL="82296" indent="0">
              <a:buNone/>
            </a:pPr>
            <a:r>
              <a:rPr lang="zh-CN" altLang="zh-CN" dirty="0"/>
              <a:t>③车速表：指示汽车行驶速度。它是利用车速传感器的测量信号，计算并显示汽车时速的大小。</a:t>
            </a:r>
          </a:p>
          <a:p>
            <a:pPr marL="82296" indent="0">
              <a:buNone/>
            </a:pPr>
            <a:r>
              <a:rPr lang="zh-CN" altLang="zh-CN" dirty="0"/>
              <a:t>④冷却液温度表：指示发动机冷却液温度。信号取自于发动机的水温传感器。</a:t>
            </a:r>
          </a:p>
          <a:p>
            <a:pPr marL="82296" indent="0">
              <a:buNone/>
            </a:pPr>
            <a:r>
              <a:rPr lang="zh-CN" altLang="zh-CN" dirty="0"/>
              <a:t>⑤燃油表：指示汽车燃油箱内的储存油量。信号取自于邮箱中的浮子式燃油量传感器。</a:t>
            </a:r>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en-US" sz="2800" b="1" dirty="0" smtClean="0">
                <a:effectLst/>
              </a:rPr>
              <a:t>任务一     </a:t>
            </a:r>
            <a:r>
              <a:rPr lang="zh-CN" altLang="zh-CN" sz="2800" b="1" dirty="0" smtClean="0">
                <a:effectLst/>
              </a:rPr>
              <a:t>认识和检修汽车仪表与报警系统</a:t>
            </a:r>
            <a:endParaRPr lang="zh-CN" altLang="en-US" sz="2800" dirty="0"/>
          </a:p>
        </p:txBody>
      </p:sp>
    </p:spTree>
    <p:extLst>
      <p:ext uri="{BB962C8B-B14F-4D97-AF65-F5344CB8AC3E}">
        <p14:creationId xmlns:p14="http://schemas.microsoft.com/office/powerpoint/2010/main" val="10306430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1690</TotalTime>
  <Words>1872</Words>
  <Application>Microsoft Office PowerPoint</Application>
  <PresentationFormat>全屏显示(4:3)</PresentationFormat>
  <Paragraphs>91</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夏至</vt:lpstr>
      <vt:lpstr>  汽车电器检修一体化教程</vt:lpstr>
      <vt:lpstr>项目七     汽车仪表与报警系统检修</vt:lpstr>
      <vt:lpstr>PowerPoint 演示文稿</vt:lpstr>
      <vt:lpstr>任务一     认识和检修汽车仪表与报警系统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活动二    识读日产、丰田汽车仪表系统电路图</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汽车电器维修</dc:title>
  <dc:creator>lhp</dc:creator>
  <cp:lastModifiedBy>lhp</cp:lastModifiedBy>
  <cp:revision>119</cp:revision>
  <dcterms:created xsi:type="dcterms:W3CDTF">2018-04-03T13:03:28Z</dcterms:created>
  <dcterms:modified xsi:type="dcterms:W3CDTF">2018-04-12T08:52:29Z</dcterms:modified>
</cp:coreProperties>
</file>