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1469" y="-91"/>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2018/4/9</a:t>
            </a:fld>
            <a:endParaRPr lang="zh-CN" altLang="en-US"/>
          </a:p>
        </p:txBody>
      </p:sp>
      <p:sp>
        <p:nvSpPr>
          <p:cNvPr id="20" name="页脚占位符 19"/>
          <p:cNvSpPr>
            <a:spLocks noGrp="1"/>
          </p:cNvSpPr>
          <p:nvPr>
            <p:ph type="ftr" sz="quarter" idx="11"/>
          </p:nvPr>
        </p:nvSpPr>
        <p:spPr/>
        <p:txBody>
          <a:bodyPr/>
          <a:lstStyle>
            <a:extLst/>
          </a:lstStyle>
          <a:p>
            <a:endParaRPr lang="zh-CN" altLang="en-US"/>
          </a:p>
        </p:txBody>
      </p:sp>
      <p:sp>
        <p:nvSpPr>
          <p:cNvPr id="10" name="灯片编号占位符 9"/>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2018/4/9</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2018/4/9</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2018/4/9</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2018/4/9</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2018/4/9</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2018/4/9</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2018/4/9</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2018/4/9</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2018/4/9</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2018/4/9</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30820CF-B880-4189-942D-D702A7CBA730}" type="datetimeFigureOut">
              <a:rPr lang="zh-CN" altLang="en-US" smtClean="0"/>
              <a:t>2018/4/9</a:t>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C913308-F349-4B6D-A68A-DD1791B4A57B}" type="slidenum">
              <a:rPr lang="zh-CN" altLang="en-US" smtClean="0"/>
              <a:t>‹#›</a:t>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835696" y="836712"/>
            <a:ext cx="6172200" cy="2304256"/>
          </a:xfrm>
        </p:spPr>
        <p:txBody>
          <a:bodyPr>
            <a:normAutofit/>
          </a:bodyPr>
          <a:lstStyle/>
          <a:p>
            <a:r>
              <a:rPr lang="zh-CN" altLang="en-US" sz="6600" dirty="0" smtClean="0">
                <a:latin typeface="华文新魏" panose="02010800040101010101" pitchFamily="2" charset="-122"/>
                <a:ea typeface="华文新魏" panose="02010800040101010101" pitchFamily="2" charset="-122"/>
              </a:rPr>
              <a:t>  汽车电器检修</a:t>
            </a:r>
            <a:endParaRPr lang="zh-CN" altLang="en-US" sz="6600" dirty="0">
              <a:latin typeface="华文新魏" panose="02010800040101010101" pitchFamily="2" charset="-122"/>
              <a:ea typeface="华文新魏" panose="02010800040101010101" pitchFamily="2" charset="-122"/>
            </a:endParaRPr>
          </a:p>
        </p:txBody>
      </p:sp>
      <p:sp>
        <p:nvSpPr>
          <p:cNvPr id="3" name="副标题 2"/>
          <p:cNvSpPr>
            <a:spLocks noGrp="1"/>
          </p:cNvSpPr>
          <p:nvPr>
            <p:ph type="subTitle" idx="1"/>
          </p:nvPr>
        </p:nvSpPr>
        <p:spPr>
          <a:xfrm>
            <a:off x="2051720" y="3573016"/>
            <a:ext cx="6172200" cy="1371600"/>
          </a:xfrm>
        </p:spPr>
        <p:txBody>
          <a:bodyPr/>
          <a:lstStyle/>
          <a:p>
            <a:r>
              <a:rPr lang="zh-CN" altLang="zh-CN" sz="3200" b="1" dirty="0" smtClean="0"/>
              <a:t>项目</a:t>
            </a:r>
            <a:r>
              <a:rPr lang="zh-CN" altLang="en-US" sz="3200" b="1" dirty="0"/>
              <a:t>四</a:t>
            </a:r>
            <a:r>
              <a:rPr lang="zh-CN" altLang="zh-CN" sz="3200" b="1" dirty="0" smtClean="0"/>
              <a:t> </a:t>
            </a:r>
            <a:r>
              <a:rPr lang="en-US" altLang="zh-CN" sz="3200" b="1" dirty="0" smtClean="0"/>
              <a:t>   </a:t>
            </a:r>
            <a:r>
              <a:rPr lang="zh-CN" altLang="en-US" sz="3200" b="1" dirty="0"/>
              <a:t>起动</a:t>
            </a:r>
            <a:r>
              <a:rPr lang="zh-CN" altLang="en-US" sz="3200" b="1" dirty="0" smtClean="0"/>
              <a:t>机系统故障检修</a:t>
            </a:r>
            <a:endParaRPr lang="zh-CN" altLang="zh-CN" sz="3200" dirty="0" smtClean="0"/>
          </a:p>
          <a:p>
            <a:endParaRPr lang="zh-CN" altLang="en-US" dirty="0"/>
          </a:p>
        </p:txBody>
      </p:sp>
    </p:spTree>
    <p:extLst>
      <p:ext uri="{BB962C8B-B14F-4D97-AF65-F5344CB8AC3E}">
        <p14:creationId xmlns:p14="http://schemas.microsoft.com/office/powerpoint/2010/main" val="196125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268760"/>
            <a:ext cx="7890080" cy="4979640"/>
          </a:xfrm>
        </p:spPr>
        <p:txBody>
          <a:bodyPr>
            <a:normAutofit/>
          </a:bodyPr>
          <a:lstStyle/>
          <a:p>
            <a:pPr marL="82296" indent="0">
              <a:buNone/>
            </a:pPr>
            <a:r>
              <a:rPr lang="zh-CN" altLang="en-US" sz="2600" b="1" dirty="0" smtClean="0"/>
              <a:t>（</a:t>
            </a:r>
            <a:r>
              <a:rPr lang="en-US" altLang="zh-CN" sz="2600" b="1" dirty="0" smtClean="0"/>
              <a:t>3</a:t>
            </a:r>
            <a:r>
              <a:rPr lang="zh-CN" altLang="en-US" sz="2600" b="1" dirty="0"/>
              <a:t>）</a:t>
            </a:r>
            <a:r>
              <a:rPr lang="zh-CN" altLang="zh-CN" sz="2600" b="1" dirty="0" smtClean="0"/>
              <a:t>直流电动机</a:t>
            </a:r>
            <a:r>
              <a:rPr lang="zh-CN" altLang="zh-CN" sz="2600" b="1" dirty="0"/>
              <a:t>的构造</a:t>
            </a:r>
            <a:endParaRPr lang="zh-CN" altLang="zh-CN" sz="2600" dirty="0"/>
          </a:p>
          <a:p>
            <a:r>
              <a:rPr lang="zh-CN" altLang="zh-CN" sz="2600" dirty="0"/>
              <a:t>直流电动机主要由磁极、电枢、电刷与电刷架、前后端盖以及壳体等组成。</a:t>
            </a:r>
          </a:p>
          <a:p>
            <a:pPr marL="82296" indent="0">
              <a:buNone/>
            </a:pPr>
            <a:r>
              <a:rPr lang="zh-CN" altLang="zh-CN" sz="2600" dirty="0"/>
              <a:t>（</a:t>
            </a:r>
            <a:r>
              <a:rPr lang="en-US" altLang="zh-CN" sz="2600" dirty="0" smtClean="0"/>
              <a:t>1</a:t>
            </a:r>
            <a:r>
              <a:rPr lang="zh-CN" altLang="en-US" sz="2600" dirty="0"/>
              <a:t>）</a:t>
            </a:r>
            <a:r>
              <a:rPr lang="zh-CN" altLang="zh-CN" sz="2600" dirty="0" smtClean="0"/>
              <a:t>磁极</a:t>
            </a:r>
            <a:r>
              <a:rPr lang="zh-CN" altLang="zh-CN" sz="2600" dirty="0"/>
              <a:t>的作用是产生磁场，由铁心和磁场绕组组成</a:t>
            </a:r>
            <a:r>
              <a:rPr lang="zh-CN" altLang="zh-CN" sz="2600" dirty="0" smtClean="0"/>
              <a:t>。磁极</a:t>
            </a:r>
            <a:r>
              <a:rPr lang="zh-CN" altLang="zh-CN" sz="2600" dirty="0"/>
              <a:t>的数目一般为四个（两对），四个磁场绕组的连接方法有两种：一种是两串两并，即将两个磁场绕组先串联后再并联，如图</a:t>
            </a:r>
            <a:r>
              <a:rPr lang="en-US" altLang="zh-CN" sz="2600" dirty="0"/>
              <a:t>4</a:t>
            </a:r>
            <a:r>
              <a:rPr lang="zh-CN" altLang="zh-CN" sz="2600" dirty="0"/>
              <a:t>—</a:t>
            </a:r>
            <a:r>
              <a:rPr lang="en-US" altLang="zh-CN" sz="2600" dirty="0"/>
              <a:t>4</a:t>
            </a:r>
            <a:r>
              <a:rPr lang="zh-CN" altLang="zh-CN" sz="2600" dirty="0"/>
              <a:t>（</a:t>
            </a:r>
            <a:r>
              <a:rPr lang="en-US" altLang="zh-CN" sz="2600" dirty="0"/>
              <a:t>a</a:t>
            </a:r>
            <a:r>
              <a:rPr lang="zh-CN" altLang="zh-CN" sz="2600" dirty="0"/>
              <a:t>）所示；另一种是四个磁场绕组相互串联，如图</a:t>
            </a:r>
            <a:r>
              <a:rPr lang="en-US" altLang="zh-CN" sz="2600" dirty="0"/>
              <a:t>4</a:t>
            </a:r>
            <a:r>
              <a:rPr lang="zh-CN" altLang="zh-CN" sz="2600" dirty="0"/>
              <a:t>—</a:t>
            </a:r>
            <a:r>
              <a:rPr lang="en-US" altLang="zh-CN" sz="2600" dirty="0"/>
              <a:t>4</a:t>
            </a:r>
            <a:r>
              <a:rPr lang="zh-CN" altLang="zh-CN" sz="2600" dirty="0"/>
              <a:t>（</a:t>
            </a:r>
            <a:r>
              <a:rPr lang="en-US" altLang="zh-CN" sz="2600" dirty="0"/>
              <a:t>b</a:t>
            </a:r>
            <a:r>
              <a:rPr lang="zh-CN" altLang="zh-CN" sz="2600" dirty="0"/>
              <a:t>）所示</a:t>
            </a:r>
            <a:r>
              <a:rPr lang="zh-CN" altLang="zh-CN" sz="2600" dirty="0" smtClean="0"/>
              <a:t>。</a:t>
            </a:r>
            <a:endParaRPr lang="en-US" altLang="zh-CN" sz="2600" dirty="0" smtClean="0"/>
          </a:p>
          <a:p>
            <a:pPr marL="82296" indent="0">
              <a:buNone/>
            </a:pPr>
            <a:endParaRPr lang="zh-CN" altLang="zh-CN" sz="2600" dirty="0"/>
          </a:p>
          <a:p>
            <a:endParaRPr lang="zh-CN" altLang="en-US" dirty="0"/>
          </a:p>
        </p:txBody>
      </p:sp>
      <p:sp>
        <p:nvSpPr>
          <p:cNvPr id="4" name="标题 1"/>
          <p:cNvSpPr>
            <a:spLocks noGrp="1"/>
          </p:cNvSpPr>
          <p:nvPr>
            <p:ph type="title"/>
          </p:nvPr>
        </p:nvSpPr>
        <p:spPr>
          <a:xfrm>
            <a:off x="1183769" y="188640"/>
            <a:ext cx="7498080" cy="1143000"/>
          </a:xfrm>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sp>
        <p:nvSpPr>
          <p:cNvPr id="6" name="TextBox 5"/>
          <p:cNvSpPr txBox="1"/>
          <p:nvPr/>
        </p:nvSpPr>
        <p:spPr>
          <a:xfrm>
            <a:off x="1187624" y="2204864"/>
            <a:ext cx="184731" cy="369332"/>
          </a:xfrm>
          <a:prstGeom prst="rect">
            <a:avLst/>
          </a:prstGeom>
          <a:noFill/>
        </p:spPr>
        <p:txBody>
          <a:bodyPr wrap="none" rtlCol="0">
            <a:spAutoFit/>
          </a:bodyPr>
          <a:lstStyle/>
          <a:p>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9259" y="4797152"/>
            <a:ext cx="3859974"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47851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zh-CN" dirty="0"/>
              <a:t>（</a:t>
            </a:r>
            <a:r>
              <a:rPr lang="en-US" altLang="zh-CN" dirty="0"/>
              <a:t>2</a:t>
            </a:r>
            <a:r>
              <a:rPr lang="zh-CN" altLang="zh-CN" dirty="0"/>
              <a:t>）电枢和换向器</a:t>
            </a:r>
            <a:r>
              <a:rPr lang="en-US" altLang="zh-CN" dirty="0"/>
              <a:t>  </a:t>
            </a:r>
            <a:endParaRPr lang="zh-CN" altLang="zh-CN" dirty="0"/>
          </a:p>
          <a:p>
            <a:r>
              <a:rPr lang="zh-CN" altLang="zh-CN" dirty="0"/>
              <a:t>电枢是产生电磁转矩的核心部件，主要由电枢轴，电枢铁心、电枢绕组和换向器组成（见图</a:t>
            </a:r>
            <a:r>
              <a:rPr lang="en-US" altLang="zh-CN" dirty="0"/>
              <a:t>4</a:t>
            </a:r>
            <a:r>
              <a:rPr lang="zh-CN" altLang="zh-CN" dirty="0"/>
              <a:t>—</a:t>
            </a:r>
            <a:r>
              <a:rPr lang="en-US" altLang="zh-CN" dirty="0"/>
              <a:t>5</a:t>
            </a:r>
            <a:r>
              <a:rPr lang="zh-CN" altLang="zh-CN" dirty="0"/>
              <a:t>）</a:t>
            </a:r>
            <a:r>
              <a:rPr lang="zh-CN" altLang="zh-CN" dirty="0" smtClean="0"/>
              <a:t>。</a:t>
            </a:r>
            <a:endParaRPr lang="en-US" altLang="zh-CN" dirty="0" smtClean="0"/>
          </a:p>
          <a:p>
            <a:endParaRPr lang="zh-CN" altLang="zh-CN" dirty="0"/>
          </a:p>
          <a:p>
            <a:endParaRPr lang="zh-CN" altLang="en-US" dirty="0"/>
          </a:p>
        </p:txBody>
      </p:sp>
      <p:sp>
        <p:nvSpPr>
          <p:cNvPr id="4"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9954" y="3789040"/>
            <a:ext cx="4811535"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1830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1600" y="1292696"/>
            <a:ext cx="8064896" cy="4872608"/>
          </a:xfrm>
        </p:spPr>
        <p:txBody>
          <a:bodyPr>
            <a:normAutofit/>
          </a:bodyPr>
          <a:lstStyle/>
          <a:p>
            <a:pPr marL="82296" indent="0">
              <a:buNone/>
            </a:pPr>
            <a:r>
              <a:rPr lang="zh-CN" altLang="zh-CN" sz="2400" dirty="0"/>
              <a:t>（</a:t>
            </a:r>
            <a:r>
              <a:rPr lang="en-US" altLang="zh-CN" sz="2400" dirty="0"/>
              <a:t>3</a:t>
            </a:r>
            <a:r>
              <a:rPr lang="zh-CN" altLang="zh-CN" sz="2400" dirty="0"/>
              <a:t>）电刷与电刷架（见图</a:t>
            </a:r>
            <a:r>
              <a:rPr lang="en-US" altLang="zh-CN" sz="2400" dirty="0"/>
              <a:t>4</a:t>
            </a:r>
            <a:r>
              <a:rPr lang="zh-CN" altLang="zh-CN" sz="2400" dirty="0"/>
              <a:t>—</a:t>
            </a:r>
            <a:r>
              <a:rPr lang="en-US" altLang="zh-CN" sz="2400" dirty="0"/>
              <a:t>6</a:t>
            </a:r>
            <a:r>
              <a:rPr lang="zh-CN" altLang="zh-CN" sz="2400" dirty="0"/>
              <a:t>）</a:t>
            </a:r>
          </a:p>
          <a:p>
            <a:r>
              <a:rPr lang="zh-CN" altLang="zh-CN" sz="2400" dirty="0"/>
              <a:t>电刷与电刷架的作用是将电流引入电枢绕组。电刷一般是用铜和石墨粉压制而成。电刷装在电刷架中，借弹簧压力将它压紧在换向器上，电刷弹簧的压力一般为</a:t>
            </a:r>
            <a:r>
              <a:rPr lang="en-US" altLang="zh-CN" sz="2400" dirty="0"/>
              <a:t>11.7</a:t>
            </a:r>
            <a:r>
              <a:rPr lang="zh-CN" altLang="zh-CN" sz="2400" dirty="0"/>
              <a:t>～</a:t>
            </a:r>
            <a:r>
              <a:rPr lang="en-US" altLang="zh-CN" sz="2400" dirty="0"/>
              <a:t>14.7N</a:t>
            </a:r>
            <a:r>
              <a:rPr lang="zh-CN" altLang="zh-CN" sz="2400" dirty="0"/>
              <a:t>。</a:t>
            </a:r>
          </a:p>
          <a:p>
            <a:pPr marL="82296" indent="0">
              <a:buNone/>
            </a:pPr>
            <a:r>
              <a:rPr lang="zh-CN" altLang="en-US" sz="2400" dirty="0"/>
              <a:t>（</a:t>
            </a:r>
            <a:r>
              <a:rPr lang="en-US" altLang="zh-CN" sz="2400" dirty="0" smtClean="0"/>
              <a:t>4</a:t>
            </a:r>
            <a:r>
              <a:rPr lang="zh-CN" altLang="zh-CN" sz="2400" dirty="0"/>
              <a:t>）机壳（见图</a:t>
            </a:r>
            <a:r>
              <a:rPr lang="en-US" altLang="zh-CN" sz="2400" dirty="0"/>
              <a:t>4</a:t>
            </a:r>
            <a:r>
              <a:rPr lang="zh-CN" altLang="zh-CN" sz="2400" dirty="0"/>
              <a:t>—</a:t>
            </a:r>
            <a:r>
              <a:rPr lang="en-US" altLang="zh-CN" sz="2400" dirty="0"/>
              <a:t>7</a:t>
            </a:r>
            <a:r>
              <a:rPr lang="zh-CN" altLang="zh-CN" sz="2400" dirty="0"/>
              <a:t>）</a:t>
            </a:r>
          </a:p>
          <a:p>
            <a:r>
              <a:rPr lang="zh-CN" altLang="zh-CN" sz="2400" dirty="0"/>
              <a:t>机壳用钢管制成，一端开有窗口，作为观察电刷和换向器之用，平时用防尘箍盖住。机壳上只有一个电流输入接线柱（与外壳绝缘），并在内部与磁场绕组的一端相接。</a:t>
            </a:r>
          </a:p>
          <a:p>
            <a:endParaRPr lang="zh-CN" altLang="en-US" dirty="0"/>
          </a:p>
        </p:txBody>
      </p:sp>
      <p:sp>
        <p:nvSpPr>
          <p:cNvPr id="4" name="标题 1"/>
          <p:cNvSpPr>
            <a:spLocks noGrp="1"/>
          </p:cNvSpPr>
          <p:nvPr>
            <p:ph type="title"/>
          </p:nvPr>
        </p:nvSpPr>
        <p:spPr>
          <a:xfrm>
            <a:off x="1115616" y="44624"/>
            <a:ext cx="7776864" cy="1143000"/>
          </a:xfrm>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4969363"/>
            <a:ext cx="3421820" cy="1584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65479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a:t>
            </a:r>
            <a:r>
              <a:rPr lang="en-US" altLang="zh-CN" dirty="0"/>
              <a:t>5</a:t>
            </a:r>
            <a:r>
              <a:rPr lang="zh-CN" altLang="zh-CN" dirty="0"/>
              <a:t>）端盖</a:t>
            </a:r>
            <a:r>
              <a:rPr lang="en-US" altLang="zh-CN" dirty="0"/>
              <a:t>  </a:t>
            </a:r>
            <a:r>
              <a:rPr lang="zh-CN" altLang="zh-CN" dirty="0"/>
              <a:t>端盖分为前端盖和后端盖。后端盖一般用钢板压制而成，其上装有电刷架，前端用铸铁浇铸而成。它们分别装再机壳两端，靠两个长螺栓与起动机壳紧固在一起。</a:t>
            </a:r>
          </a:p>
        </p:txBody>
      </p:sp>
      <p:sp>
        <p:nvSpPr>
          <p:cNvPr id="4"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spTree>
    <p:extLst>
      <p:ext uri="{BB962C8B-B14F-4D97-AF65-F5344CB8AC3E}">
        <p14:creationId xmlns:p14="http://schemas.microsoft.com/office/powerpoint/2010/main" val="19508823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b="1" dirty="0" smtClean="0"/>
              <a:t>3</a:t>
            </a:r>
            <a:r>
              <a:rPr lang="zh-CN" altLang="en-US" b="1" dirty="0" smtClean="0"/>
              <a:t>、</a:t>
            </a:r>
            <a:r>
              <a:rPr lang="en-US" altLang="zh-CN" b="1" dirty="0" smtClean="0"/>
              <a:t> </a:t>
            </a:r>
            <a:r>
              <a:rPr lang="zh-CN" altLang="zh-CN" b="1" dirty="0"/>
              <a:t>直流电动机工作原理</a:t>
            </a:r>
            <a:r>
              <a:rPr lang="en-US" altLang="zh-CN" b="1" dirty="0"/>
              <a:t> </a:t>
            </a:r>
            <a:endParaRPr lang="en-US" altLang="zh-CN" b="1" dirty="0" smtClean="0"/>
          </a:p>
          <a:p>
            <a:pPr marL="82296" indent="0">
              <a:buNone/>
            </a:pPr>
            <a:r>
              <a:rPr lang="zh-CN" altLang="zh-CN" dirty="0"/>
              <a:t>直流电动机是根据通电导体在磁场中受到电磁的作用的原理制成的，其工作原理示意图，如图</a:t>
            </a:r>
            <a:r>
              <a:rPr lang="en-US" altLang="zh-CN" dirty="0"/>
              <a:t>4-8</a:t>
            </a:r>
            <a:r>
              <a:rPr lang="zh-CN" altLang="zh-CN" dirty="0"/>
              <a:t>所示</a:t>
            </a:r>
            <a:r>
              <a:rPr lang="zh-CN" altLang="zh-CN" dirty="0" smtClean="0"/>
              <a:t>。</a:t>
            </a:r>
            <a:endParaRPr lang="en-US" altLang="zh-CN" dirty="0" smtClean="0"/>
          </a:p>
          <a:p>
            <a:pPr marL="82296" indent="0">
              <a:buNone/>
            </a:pPr>
            <a:endParaRPr lang="zh-CN" altLang="en-US" dirty="0"/>
          </a:p>
        </p:txBody>
      </p:sp>
      <p:sp>
        <p:nvSpPr>
          <p:cNvPr id="4"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717032"/>
            <a:ext cx="4176464" cy="26231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139040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en-US" altLang="zh-CN" sz="2800" b="1" dirty="0" smtClean="0"/>
              <a:t>4</a:t>
            </a:r>
            <a:r>
              <a:rPr lang="zh-CN" altLang="en-US" sz="2800" b="1" dirty="0"/>
              <a:t>、</a:t>
            </a:r>
            <a:r>
              <a:rPr lang="zh-CN" altLang="zh-CN" sz="2800" b="1" dirty="0" smtClean="0"/>
              <a:t>起动机</a:t>
            </a:r>
            <a:r>
              <a:rPr lang="zh-CN" altLang="zh-CN" sz="2800" b="1" dirty="0"/>
              <a:t>传动机构的结构和工作原理 </a:t>
            </a:r>
            <a:endParaRPr lang="en-US" altLang="zh-CN" sz="2800" b="1" dirty="0" smtClean="0"/>
          </a:p>
          <a:p>
            <a:r>
              <a:rPr lang="zh-CN" altLang="zh-CN" sz="2400" dirty="0"/>
              <a:t>传动机构由驱动齿轮、单向离合器、拔叉、减速机构（有的起动机没有减速机构）等组成。</a:t>
            </a:r>
          </a:p>
          <a:p>
            <a:pPr marL="82296" indent="0">
              <a:buNone/>
            </a:pPr>
            <a:r>
              <a:rPr lang="zh-CN" altLang="en-US" sz="2400" b="1" dirty="0" smtClean="0"/>
              <a:t>（</a:t>
            </a:r>
            <a:r>
              <a:rPr lang="en-US" altLang="zh-CN" sz="2400" b="1" dirty="0" smtClean="0"/>
              <a:t>1</a:t>
            </a:r>
            <a:r>
              <a:rPr lang="zh-CN" altLang="en-US" sz="2400" b="1" dirty="0" smtClean="0"/>
              <a:t>）</a:t>
            </a:r>
            <a:r>
              <a:rPr lang="zh-CN" altLang="zh-CN" sz="2400" b="1" dirty="0" smtClean="0"/>
              <a:t>传动</a:t>
            </a:r>
            <a:r>
              <a:rPr lang="zh-CN" altLang="zh-CN" sz="2400" b="1" dirty="0"/>
              <a:t>机构的工作过程</a:t>
            </a:r>
            <a:r>
              <a:rPr lang="zh-CN" altLang="zh-CN" sz="2400" dirty="0" smtClean="0"/>
              <a:t>。</a:t>
            </a:r>
            <a:endParaRPr lang="en-US" altLang="zh-CN" sz="2400" dirty="0" smtClean="0"/>
          </a:p>
          <a:p>
            <a:pPr marL="82296" indent="0">
              <a:buNone/>
            </a:pPr>
            <a:endParaRPr lang="zh-CN" altLang="zh-CN" sz="2400" dirty="0"/>
          </a:p>
          <a:p>
            <a:pPr marL="82296" indent="0">
              <a:buNone/>
            </a:pPr>
            <a:endParaRPr lang="zh-CN" altLang="en-US" sz="2400" dirty="0"/>
          </a:p>
        </p:txBody>
      </p:sp>
      <p:sp>
        <p:nvSpPr>
          <p:cNvPr id="4"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3284984"/>
            <a:ext cx="6332914"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77614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268760"/>
            <a:ext cx="7890080" cy="4979640"/>
          </a:xfrm>
        </p:spPr>
        <p:txBody>
          <a:bodyPr>
            <a:normAutofit/>
          </a:bodyPr>
          <a:lstStyle/>
          <a:p>
            <a:pPr marL="82296" indent="0">
              <a:buNone/>
            </a:pPr>
            <a:r>
              <a:rPr lang="zh-CN" altLang="en-US" sz="2600" b="1" dirty="0" smtClean="0"/>
              <a:t>（</a:t>
            </a:r>
            <a:r>
              <a:rPr lang="en-US" altLang="zh-CN" sz="2600" b="1" dirty="0" smtClean="0"/>
              <a:t>2</a:t>
            </a:r>
            <a:r>
              <a:rPr lang="zh-CN" altLang="en-US" sz="2600" b="1" dirty="0"/>
              <a:t>）</a:t>
            </a:r>
            <a:r>
              <a:rPr lang="zh-CN" altLang="zh-CN" sz="2600" b="1" dirty="0" smtClean="0"/>
              <a:t>单向离合器</a:t>
            </a:r>
            <a:r>
              <a:rPr lang="zh-CN" altLang="zh-CN" sz="2600" b="1" dirty="0"/>
              <a:t>的结构及</a:t>
            </a:r>
            <a:r>
              <a:rPr lang="zh-CN" altLang="zh-CN" sz="2600" b="1" dirty="0" smtClean="0"/>
              <a:t>工作过程</a:t>
            </a:r>
            <a:endParaRPr lang="en-US" altLang="zh-CN" sz="2600" b="1" dirty="0" smtClean="0"/>
          </a:p>
          <a:p>
            <a:pPr marL="82296" indent="0">
              <a:buNone/>
            </a:pPr>
            <a:r>
              <a:rPr lang="zh-CN" altLang="zh-CN" sz="2600" dirty="0"/>
              <a:t>常见的单向离合器有摩擦片式、滚柱式和弹簧式三种。</a:t>
            </a:r>
          </a:p>
          <a:p>
            <a:r>
              <a:rPr lang="zh-CN" altLang="zh-CN" sz="2600" dirty="0" smtClean="0"/>
              <a:t>摩擦片</a:t>
            </a:r>
            <a:r>
              <a:rPr lang="zh-CN" altLang="zh-CN" sz="2600" dirty="0"/>
              <a:t>式单向离合器</a:t>
            </a:r>
          </a:p>
          <a:p>
            <a:r>
              <a:rPr lang="en-US" altLang="zh-CN" sz="2600" dirty="0"/>
              <a:t> </a:t>
            </a:r>
            <a:r>
              <a:rPr lang="zh-CN" altLang="zh-CN" sz="2600" dirty="0" smtClean="0"/>
              <a:t>①</a:t>
            </a:r>
            <a:r>
              <a:rPr lang="zh-CN" altLang="zh-CN" sz="2600" dirty="0"/>
              <a:t>构造：摩擦片式单向离合器是通过从动摩擦片的压紧和放松来实现结合和分离的；离合器的花键套筒通过四条内螺纹与电枢花键轴相连接，花键套筒又通过三条外螺纹与内螺纹结合毂连接；带凹坑的从动摩擦片外齿卡在外结合毂的切槽中，形成了离合器的从动部分；主、从摩擦片交错安装，并通过特殊螺母、弹性圈和压环限位，在压环和摩擦片间装有调整垫片，如图</a:t>
            </a:r>
            <a:r>
              <a:rPr lang="en-US" altLang="zh-CN" sz="2600" dirty="0"/>
              <a:t>4-11</a:t>
            </a:r>
            <a:r>
              <a:rPr lang="zh-CN" altLang="zh-CN" sz="2600" dirty="0"/>
              <a:t>（</a:t>
            </a:r>
            <a:r>
              <a:rPr lang="en-US" altLang="zh-CN" sz="2600" dirty="0"/>
              <a:t>a</a:t>
            </a:r>
            <a:r>
              <a:rPr lang="zh-CN" altLang="zh-CN" sz="2600" dirty="0"/>
              <a:t>）所示</a:t>
            </a:r>
            <a:r>
              <a:rPr lang="zh-CN" altLang="zh-CN" dirty="0"/>
              <a:t>。</a:t>
            </a:r>
          </a:p>
          <a:p>
            <a:pPr marL="82296" indent="0">
              <a:buNone/>
            </a:pPr>
            <a:endParaRPr lang="zh-CN" altLang="en-US" dirty="0"/>
          </a:p>
        </p:txBody>
      </p:sp>
      <p:sp>
        <p:nvSpPr>
          <p:cNvPr id="4" name="标题 1"/>
          <p:cNvSpPr>
            <a:spLocks noGrp="1"/>
          </p:cNvSpPr>
          <p:nvPr>
            <p:ph type="title"/>
          </p:nvPr>
        </p:nvSpPr>
        <p:spPr>
          <a:xfrm>
            <a:off x="1043608" y="188640"/>
            <a:ext cx="7920880" cy="1143000"/>
          </a:xfrm>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spTree>
    <p:extLst>
      <p:ext uri="{BB962C8B-B14F-4D97-AF65-F5344CB8AC3E}">
        <p14:creationId xmlns:p14="http://schemas.microsoft.com/office/powerpoint/2010/main" val="3900511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31640" y="1340768"/>
            <a:ext cx="4248472" cy="21780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标题 1"/>
          <p:cNvSpPr>
            <a:spLocks noGrp="1"/>
          </p:cNvSpPr>
          <p:nvPr>
            <p:ph type="title"/>
          </p:nvPr>
        </p:nvSpPr>
        <p:spPr>
          <a:xfrm>
            <a:off x="1115616" y="188640"/>
            <a:ext cx="7848872" cy="1143000"/>
          </a:xfrm>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sp>
        <p:nvSpPr>
          <p:cNvPr id="4" name="矩形 3"/>
          <p:cNvSpPr/>
          <p:nvPr/>
        </p:nvSpPr>
        <p:spPr>
          <a:xfrm>
            <a:off x="1331640" y="3501008"/>
            <a:ext cx="6984776" cy="2862322"/>
          </a:xfrm>
          <a:prstGeom prst="rect">
            <a:avLst/>
          </a:prstGeom>
        </p:spPr>
        <p:txBody>
          <a:bodyPr wrap="square">
            <a:spAutoFit/>
          </a:bodyPr>
          <a:lstStyle/>
          <a:p>
            <a:r>
              <a:rPr lang="zh-CN" altLang="zh-CN" dirty="0"/>
              <a:t>②工作过程：当起动机带动发动机曲轴旋转时，内结合毂沿花键套筒上的螺旋花键向飞轮方向旋进，将摩擦片压紧，把起动机转矩传给发动机；发动机起动后，当飞轮以较高转速带动驱动齿轮旋转时，内结合毂沿螺旋花键退出，摩擦片打滑，使齿轮空转而电枢不跟着飞轮高速旋转；当电动机超载时，弹性圈在压环凸缘压力作用下弯曲变形，当弯曲到内结合毂的左端顶住了弹性圈的中心部分时，即限制了内结合毂继续向左移动，离合器便开始打滑，从而避免负荷过大烧坏电动机的危险，如图</a:t>
            </a:r>
            <a:r>
              <a:rPr lang="en-US" altLang="zh-CN" dirty="0"/>
              <a:t>4-11</a:t>
            </a:r>
            <a:r>
              <a:rPr lang="zh-CN" altLang="zh-CN" dirty="0"/>
              <a:t>（</a:t>
            </a:r>
            <a:r>
              <a:rPr lang="en-US" altLang="zh-CN" dirty="0"/>
              <a:t>b</a:t>
            </a:r>
            <a:r>
              <a:rPr lang="zh-CN" altLang="zh-CN" dirty="0"/>
              <a:t>）所示。摩擦片式离合器传递的最大转矩可通过增减调整垫片进行调整，但其结构较复杂，在较大功率起动机上应用比较广泛。</a:t>
            </a:r>
          </a:p>
        </p:txBody>
      </p:sp>
    </p:spTree>
    <p:extLst>
      <p:ext uri="{BB962C8B-B14F-4D97-AF65-F5344CB8AC3E}">
        <p14:creationId xmlns:p14="http://schemas.microsoft.com/office/powerpoint/2010/main" val="20482410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268760"/>
            <a:ext cx="7890080" cy="4979640"/>
          </a:xfrm>
        </p:spPr>
        <p:txBody>
          <a:bodyPr/>
          <a:lstStyle/>
          <a:p>
            <a:r>
              <a:rPr lang="zh-CN" altLang="zh-CN" sz="2400" dirty="0"/>
              <a:t>滚柱式</a:t>
            </a:r>
            <a:r>
              <a:rPr lang="zh-CN" altLang="zh-CN" sz="2400" dirty="0" smtClean="0"/>
              <a:t>单向离合器</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a:xfrm>
            <a:off x="1115616" y="116632"/>
            <a:ext cx="7848872" cy="1143000"/>
          </a:xfrm>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844824"/>
            <a:ext cx="7385298" cy="4464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67760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sz="2400" dirty="0"/>
              <a:t>弹簧式</a:t>
            </a:r>
            <a:r>
              <a:rPr lang="zh-CN" altLang="zh-CN" sz="2400" dirty="0" smtClean="0"/>
              <a:t>单向离合器</a:t>
            </a:r>
            <a:endParaRPr lang="en-US" altLang="zh-CN" sz="2400" dirty="0" smtClean="0"/>
          </a:p>
          <a:p>
            <a:endParaRPr lang="zh-CN" altLang="en-US" sz="2400" dirty="0"/>
          </a:p>
        </p:txBody>
      </p:sp>
      <p:sp>
        <p:nvSpPr>
          <p:cNvPr id="4"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363" y="1916832"/>
            <a:ext cx="7084069" cy="4645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68845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260648"/>
            <a:ext cx="7498080" cy="1143000"/>
          </a:xfrm>
        </p:spPr>
        <p:style>
          <a:lnRef idx="2">
            <a:schemeClr val="accent4"/>
          </a:lnRef>
          <a:fillRef idx="1">
            <a:schemeClr val="lt1"/>
          </a:fillRef>
          <a:effectRef idx="0">
            <a:schemeClr val="accent4"/>
          </a:effectRef>
          <a:fontRef idx="minor">
            <a:schemeClr val="dk1"/>
          </a:fontRef>
        </p:style>
        <p:txBody>
          <a:bodyPr>
            <a:normAutofit/>
          </a:bodyPr>
          <a:lstStyle/>
          <a:p>
            <a:r>
              <a:rPr lang="zh-CN" altLang="zh-CN" b="1" dirty="0">
                <a:effectLst/>
              </a:rPr>
              <a:t>项目四 </a:t>
            </a:r>
            <a:r>
              <a:rPr lang="en-US" altLang="zh-CN" b="1" dirty="0">
                <a:effectLst/>
              </a:rPr>
              <a:t>   </a:t>
            </a:r>
            <a:r>
              <a:rPr lang="zh-CN" altLang="zh-CN" b="1" dirty="0">
                <a:effectLst/>
              </a:rPr>
              <a:t>起动机系统故障</a:t>
            </a:r>
            <a:r>
              <a:rPr lang="zh-CN" altLang="zh-CN" b="1" dirty="0" smtClean="0">
                <a:effectLst/>
              </a:rPr>
              <a:t>检修</a:t>
            </a:r>
            <a:endParaRPr lang="zh-CN" altLang="en-US" dirty="0"/>
          </a:p>
        </p:txBody>
      </p:sp>
      <p:sp>
        <p:nvSpPr>
          <p:cNvPr id="3" name="内容占位符 2"/>
          <p:cNvSpPr>
            <a:spLocks noGrp="1"/>
          </p:cNvSpPr>
          <p:nvPr>
            <p:ph idx="1"/>
          </p:nvPr>
        </p:nvSpPr>
        <p:spPr>
          <a:xfrm>
            <a:off x="1331640" y="1447800"/>
            <a:ext cx="7602048" cy="4800600"/>
          </a:xfrm>
        </p:spPr>
        <p:txBody>
          <a:bodyPr>
            <a:normAutofit fontScale="70000" lnSpcReduction="20000"/>
          </a:bodyPr>
          <a:lstStyle/>
          <a:p>
            <a:pPr marL="82296" indent="0">
              <a:buNone/>
            </a:pPr>
            <a:r>
              <a:rPr lang="zh-CN" altLang="zh-CN" b="1" dirty="0"/>
              <a:t>学习目标</a:t>
            </a:r>
            <a:endParaRPr lang="zh-CN" altLang="zh-CN" dirty="0"/>
          </a:p>
          <a:p>
            <a:pPr marL="82296" indent="0">
              <a:buNone/>
            </a:pPr>
            <a:r>
              <a:rPr lang="en-US" altLang="zh-CN" dirty="0"/>
              <a:t>1</a:t>
            </a:r>
            <a:r>
              <a:rPr lang="zh-CN" altLang="zh-CN" dirty="0"/>
              <a:t>．知道汽车起动系的作用和组成；</a:t>
            </a:r>
          </a:p>
          <a:p>
            <a:pPr marL="82296" indent="0">
              <a:buNone/>
            </a:pPr>
            <a:r>
              <a:rPr lang="en-US" altLang="zh-CN" dirty="0"/>
              <a:t>2</a:t>
            </a:r>
            <a:r>
              <a:rPr lang="zh-CN" altLang="zh-CN" dirty="0"/>
              <a:t>．知道起动机的组成与工作原理；</a:t>
            </a:r>
          </a:p>
          <a:p>
            <a:pPr marL="82296" indent="0">
              <a:buNone/>
            </a:pPr>
            <a:r>
              <a:rPr lang="en-US" altLang="zh-CN" dirty="0"/>
              <a:t>3. </a:t>
            </a:r>
            <a:r>
              <a:rPr lang="en-US" altLang="zh-CN" dirty="0" smtClean="0"/>
              <a:t>  </a:t>
            </a:r>
            <a:r>
              <a:rPr lang="zh-CN" altLang="zh-CN" dirty="0" smtClean="0"/>
              <a:t>能</a:t>
            </a:r>
            <a:r>
              <a:rPr lang="zh-CN" altLang="zh-CN" dirty="0"/>
              <a:t>读懂起动机控制系统电路图；</a:t>
            </a:r>
          </a:p>
          <a:p>
            <a:pPr marL="82296" indent="0">
              <a:buNone/>
            </a:pPr>
            <a:r>
              <a:rPr lang="en-US" altLang="zh-CN" dirty="0"/>
              <a:t>4</a:t>
            </a:r>
            <a:r>
              <a:rPr lang="zh-CN" altLang="zh-CN" dirty="0"/>
              <a:t>．能正确地拆检起动机、组建起动机控制电路；</a:t>
            </a:r>
          </a:p>
          <a:p>
            <a:pPr marL="82296" indent="0">
              <a:buNone/>
            </a:pPr>
            <a:r>
              <a:rPr lang="en-US" altLang="zh-CN" dirty="0"/>
              <a:t>5. </a:t>
            </a:r>
            <a:r>
              <a:rPr lang="en-US" altLang="zh-CN" dirty="0" smtClean="0"/>
              <a:t>  </a:t>
            </a:r>
            <a:r>
              <a:rPr lang="zh-CN" altLang="zh-CN" dirty="0" smtClean="0"/>
              <a:t>能</a:t>
            </a:r>
            <a:r>
              <a:rPr lang="zh-CN" altLang="zh-CN" dirty="0"/>
              <a:t>检修汽车起动系常见的故障；</a:t>
            </a:r>
          </a:p>
          <a:p>
            <a:pPr marL="82296" indent="0">
              <a:buNone/>
            </a:pPr>
            <a:r>
              <a:rPr lang="en-US" altLang="zh-CN" dirty="0" smtClean="0"/>
              <a:t>6</a:t>
            </a:r>
            <a:r>
              <a:rPr lang="zh-CN" altLang="zh-CN" dirty="0"/>
              <a:t>．能根据故障现象和查阅资料获取的信息，正确地分析</a:t>
            </a:r>
            <a:r>
              <a:rPr lang="zh-CN" altLang="zh-CN" dirty="0" smtClean="0"/>
              <a:t>起</a:t>
            </a:r>
            <a:r>
              <a:rPr lang="en-US" altLang="zh-CN" dirty="0" smtClean="0"/>
              <a:t> </a:t>
            </a:r>
          </a:p>
          <a:p>
            <a:pPr marL="82296" indent="0">
              <a:buNone/>
            </a:pPr>
            <a:r>
              <a:rPr lang="en-US" altLang="zh-CN" dirty="0" smtClean="0"/>
              <a:t>  </a:t>
            </a:r>
            <a:r>
              <a:rPr lang="zh-CN" altLang="zh-CN" dirty="0" smtClean="0"/>
              <a:t>动机</a:t>
            </a:r>
            <a:r>
              <a:rPr lang="zh-CN" altLang="zh-CN" dirty="0"/>
              <a:t>系工作不正常的故障原因，并在教师</a:t>
            </a:r>
            <a:r>
              <a:rPr lang="zh-CN" altLang="zh-CN" dirty="0" smtClean="0"/>
              <a:t>的指导</a:t>
            </a:r>
            <a:r>
              <a:rPr lang="zh-CN" altLang="zh-CN" dirty="0"/>
              <a:t>下</a:t>
            </a:r>
            <a:r>
              <a:rPr lang="zh-CN" altLang="zh-CN" dirty="0" smtClean="0"/>
              <a:t>制定故</a:t>
            </a:r>
            <a:endParaRPr lang="en-US" altLang="zh-CN" dirty="0" smtClean="0"/>
          </a:p>
          <a:p>
            <a:pPr marL="82296" indent="0">
              <a:buNone/>
            </a:pPr>
            <a:r>
              <a:rPr lang="en-US" altLang="zh-CN" dirty="0"/>
              <a:t> </a:t>
            </a:r>
            <a:r>
              <a:rPr lang="en-US" altLang="zh-CN" dirty="0" smtClean="0"/>
              <a:t>  </a:t>
            </a:r>
            <a:r>
              <a:rPr lang="zh-CN" altLang="zh-CN" dirty="0" smtClean="0"/>
              <a:t>障诊断</a:t>
            </a:r>
            <a:r>
              <a:rPr lang="zh-CN" altLang="zh-CN" dirty="0"/>
              <a:t>方案，完成故障诊断流程图的编制；</a:t>
            </a:r>
          </a:p>
          <a:p>
            <a:pPr marL="82296" indent="0">
              <a:buNone/>
            </a:pPr>
            <a:r>
              <a:rPr lang="en-US" altLang="zh-CN" dirty="0"/>
              <a:t>7</a:t>
            </a:r>
            <a:r>
              <a:rPr lang="zh-CN" altLang="zh-CN" dirty="0"/>
              <a:t>．在教师的指导下，以小组合作的方式，按照拟定的</a:t>
            </a:r>
            <a:r>
              <a:rPr lang="zh-CN" altLang="zh-CN" dirty="0" smtClean="0"/>
              <a:t>流程</a:t>
            </a:r>
            <a:r>
              <a:rPr lang="en-US" altLang="zh-CN" dirty="0" smtClean="0"/>
              <a:t> </a:t>
            </a:r>
          </a:p>
          <a:p>
            <a:pPr marL="82296" indent="0">
              <a:buNone/>
            </a:pPr>
            <a:r>
              <a:rPr lang="en-US" altLang="zh-CN" dirty="0" smtClean="0"/>
              <a:t> </a:t>
            </a:r>
            <a:r>
              <a:rPr lang="zh-CN" altLang="zh-CN" dirty="0" smtClean="0"/>
              <a:t>和</a:t>
            </a:r>
            <a:r>
              <a:rPr lang="zh-CN" altLang="zh-CN" dirty="0"/>
              <a:t>规范操作的要求完成实操任务；</a:t>
            </a:r>
          </a:p>
          <a:p>
            <a:pPr marL="82296" indent="0">
              <a:buNone/>
            </a:pPr>
            <a:r>
              <a:rPr lang="en-US" altLang="zh-CN" dirty="0"/>
              <a:t>8</a:t>
            </a:r>
            <a:r>
              <a:rPr lang="zh-CN" altLang="zh-CN" dirty="0"/>
              <a:t>．对工作任务的完成情况进行正确评估和反思，制定起动系统其它常见故障的诊断流程并进行实施</a:t>
            </a:r>
            <a:r>
              <a:rPr lang="zh-CN" altLang="zh-CN" dirty="0" smtClean="0"/>
              <a:t>。</a:t>
            </a:r>
            <a:endParaRPr lang="zh-CN" altLang="zh-CN" dirty="0"/>
          </a:p>
        </p:txBody>
      </p:sp>
    </p:spTree>
    <p:extLst>
      <p:ext uri="{BB962C8B-B14F-4D97-AF65-F5344CB8AC3E}">
        <p14:creationId xmlns:p14="http://schemas.microsoft.com/office/powerpoint/2010/main" val="5168586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9075" y="1484784"/>
            <a:ext cx="7498080" cy="4800600"/>
          </a:xfrm>
        </p:spPr>
        <p:txBody>
          <a:bodyPr/>
          <a:lstStyle/>
          <a:p>
            <a:pPr marL="82296" indent="0">
              <a:buNone/>
            </a:pPr>
            <a:r>
              <a:rPr lang="en-US" altLang="zh-CN" b="1" dirty="0" smtClean="0"/>
              <a:t>5</a:t>
            </a:r>
            <a:r>
              <a:rPr lang="zh-CN" altLang="en-US" b="1" dirty="0"/>
              <a:t>、</a:t>
            </a:r>
            <a:r>
              <a:rPr lang="zh-CN" altLang="zh-CN" b="1" dirty="0" smtClean="0"/>
              <a:t>操纵</a:t>
            </a:r>
            <a:r>
              <a:rPr lang="zh-CN" altLang="zh-CN" b="1" dirty="0"/>
              <a:t>机构的结构及工作原理</a:t>
            </a:r>
            <a:r>
              <a:rPr lang="en-US" altLang="zh-CN" b="1" dirty="0"/>
              <a:t> </a:t>
            </a:r>
            <a:endParaRPr lang="en-US" altLang="zh-CN" b="1" dirty="0" smtClean="0"/>
          </a:p>
          <a:p>
            <a:pPr marL="82296" lvl="0" indent="0">
              <a:buNone/>
            </a:pPr>
            <a:r>
              <a:rPr lang="zh-CN" altLang="en-US" sz="2400" b="1" dirty="0" smtClean="0"/>
              <a:t>（</a:t>
            </a:r>
            <a:r>
              <a:rPr lang="en-US" altLang="zh-CN" sz="2400" b="1" dirty="0" smtClean="0"/>
              <a:t>1</a:t>
            </a:r>
            <a:r>
              <a:rPr lang="zh-CN" altLang="en-US" sz="2400" b="1" dirty="0" smtClean="0"/>
              <a:t>）</a:t>
            </a:r>
            <a:r>
              <a:rPr lang="zh-CN" altLang="zh-CN" sz="2400" b="1" dirty="0" smtClean="0"/>
              <a:t>操纵</a:t>
            </a:r>
            <a:r>
              <a:rPr lang="zh-CN" altLang="zh-CN" sz="2400" b="1" dirty="0"/>
              <a:t>机构的组成</a:t>
            </a:r>
            <a:endParaRPr lang="zh-CN" altLang="zh-CN" sz="2400" dirty="0"/>
          </a:p>
          <a:p>
            <a:pPr marL="82296" indent="0">
              <a:buNone/>
            </a:pPr>
            <a:endParaRPr lang="en-US" altLang="zh-CN" sz="2400" b="1" dirty="0" smtClean="0"/>
          </a:p>
          <a:p>
            <a:pPr marL="82296" indent="0">
              <a:buNone/>
            </a:pPr>
            <a:endParaRPr lang="zh-CN" altLang="en-US" dirty="0"/>
          </a:p>
        </p:txBody>
      </p:sp>
      <p:sp>
        <p:nvSpPr>
          <p:cNvPr id="4"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564904"/>
            <a:ext cx="7772168"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516207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87624" y="1340768"/>
            <a:ext cx="7746064" cy="4907632"/>
          </a:xfrm>
        </p:spPr>
        <p:txBody>
          <a:bodyPr>
            <a:normAutofit/>
          </a:bodyPr>
          <a:lstStyle/>
          <a:p>
            <a:pPr marL="82296" indent="0">
              <a:buNone/>
            </a:pPr>
            <a:r>
              <a:rPr lang="zh-CN" altLang="en-US" sz="2400" b="1" dirty="0" smtClean="0"/>
              <a:t>（</a:t>
            </a:r>
            <a:r>
              <a:rPr lang="en-US" altLang="zh-CN" sz="2400" b="1" dirty="0" smtClean="0"/>
              <a:t>2</a:t>
            </a:r>
            <a:r>
              <a:rPr lang="zh-CN" altLang="en-US" sz="2400" b="1" dirty="0"/>
              <a:t>）</a:t>
            </a:r>
            <a:r>
              <a:rPr lang="zh-CN" altLang="zh-CN" sz="2400" b="1" dirty="0" smtClean="0"/>
              <a:t>工作过程</a:t>
            </a:r>
            <a:r>
              <a:rPr lang="en-US" altLang="zh-CN" sz="2400" dirty="0" smtClean="0"/>
              <a:t>  </a:t>
            </a:r>
            <a:endParaRPr lang="zh-CN" altLang="zh-CN" sz="2400" dirty="0"/>
          </a:p>
          <a:p>
            <a:r>
              <a:rPr lang="zh-CN" altLang="zh-CN" sz="2400" dirty="0" smtClean="0"/>
              <a:t>起动开关</a:t>
            </a:r>
            <a:r>
              <a:rPr lang="zh-CN" altLang="zh-CN" sz="2400" dirty="0"/>
              <a:t>接通时</a:t>
            </a:r>
            <a:r>
              <a:rPr lang="zh-CN" altLang="zh-CN" sz="2400" dirty="0" smtClean="0"/>
              <a:t>，电磁</a:t>
            </a:r>
            <a:r>
              <a:rPr lang="zh-CN" altLang="zh-CN" sz="2400" dirty="0"/>
              <a:t>开关</a:t>
            </a:r>
            <a:r>
              <a:rPr lang="en-US" altLang="zh-CN" sz="2400" dirty="0"/>
              <a:t>S</a:t>
            </a:r>
            <a:r>
              <a:rPr lang="zh-CN" altLang="zh-CN" sz="2400" dirty="0" smtClean="0"/>
              <a:t>端子</a:t>
            </a:r>
            <a:r>
              <a:rPr lang="zh-CN" altLang="en-US" sz="2400" dirty="0" smtClean="0"/>
              <a:t>得</a:t>
            </a:r>
            <a:r>
              <a:rPr lang="zh-CN" altLang="zh-CN" sz="2400" dirty="0" smtClean="0"/>
              <a:t>电此时</a:t>
            </a:r>
            <a:r>
              <a:rPr lang="zh-CN" altLang="zh-CN" sz="2400" dirty="0"/>
              <a:t>，吸拉线圈和保持线圈同时通电并产生方向相同的磁场。活动铁心在电磁力作用下克服复位弹簧的弹力向内移动，带动推杆使起动机主开关接触盘向</a:t>
            </a:r>
            <a:r>
              <a:rPr lang="zh-CN" altLang="zh-CN" sz="2400" dirty="0" smtClean="0"/>
              <a:t>接触点靠近，小齿轮</a:t>
            </a:r>
            <a:r>
              <a:rPr lang="zh-CN" altLang="zh-CN" sz="2400" dirty="0"/>
              <a:t>与飞轮齿圈</a:t>
            </a:r>
            <a:r>
              <a:rPr lang="zh-CN" altLang="zh-CN" sz="2400" dirty="0" smtClean="0"/>
              <a:t>接近啮合，接通主电路，直流电动机</a:t>
            </a:r>
            <a:r>
              <a:rPr lang="zh-CN" altLang="en-US" sz="2400" dirty="0" smtClean="0"/>
              <a:t>开始工作</a:t>
            </a:r>
            <a:r>
              <a:rPr lang="zh-CN" altLang="zh-CN" sz="2400" dirty="0" smtClean="0"/>
              <a:t>。</a:t>
            </a:r>
            <a:endParaRPr lang="zh-CN" altLang="en-US" sz="2400" dirty="0"/>
          </a:p>
        </p:txBody>
      </p:sp>
      <p:sp>
        <p:nvSpPr>
          <p:cNvPr id="4" name="标题 1"/>
          <p:cNvSpPr>
            <a:spLocks noGrp="1"/>
          </p:cNvSpPr>
          <p:nvPr>
            <p:ph type="title"/>
          </p:nvPr>
        </p:nvSpPr>
        <p:spPr>
          <a:xfrm>
            <a:off x="1115616" y="188640"/>
            <a:ext cx="7498080" cy="1143000"/>
          </a:xfrm>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3857203"/>
            <a:ext cx="3962400" cy="252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1555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1447800"/>
            <a:ext cx="7498080" cy="4933528"/>
          </a:xfrm>
        </p:spPr>
        <p:txBody>
          <a:bodyPr>
            <a:normAutofit/>
          </a:bodyPr>
          <a:lstStyle/>
          <a:p>
            <a:pPr marL="82296" indent="0">
              <a:buNone/>
            </a:pPr>
            <a:r>
              <a:rPr lang="en-US" altLang="zh-CN" sz="2400" b="1" dirty="0" smtClean="0"/>
              <a:t>6</a:t>
            </a:r>
            <a:r>
              <a:rPr lang="zh-CN" altLang="en-US" sz="2400" b="1" dirty="0" smtClean="0"/>
              <a:t>、</a:t>
            </a:r>
            <a:r>
              <a:rPr lang="zh-CN" altLang="zh-CN" sz="2400" b="1" dirty="0" smtClean="0"/>
              <a:t>汽车</a:t>
            </a:r>
            <a:r>
              <a:rPr lang="zh-CN" altLang="zh-CN" sz="2400" b="1" dirty="0"/>
              <a:t>起动控制电路</a:t>
            </a:r>
            <a:r>
              <a:rPr lang="en-US" altLang="zh-CN" sz="2400" b="1" dirty="0"/>
              <a:t> </a:t>
            </a:r>
            <a:endParaRPr lang="en-US" altLang="zh-CN" sz="2400" b="1" dirty="0" smtClean="0"/>
          </a:p>
          <a:p>
            <a:pPr marL="82296" indent="0">
              <a:buNone/>
            </a:pPr>
            <a:r>
              <a:rPr lang="zh-CN" altLang="en-US" sz="2400" b="1" dirty="0" smtClean="0"/>
              <a:t>（</a:t>
            </a:r>
            <a:r>
              <a:rPr lang="en-US" altLang="zh-CN" sz="2400" b="1" dirty="0" smtClean="0"/>
              <a:t>1</a:t>
            </a:r>
            <a:r>
              <a:rPr lang="zh-CN" altLang="en-US" sz="2400" b="1" dirty="0"/>
              <a:t>）</a:t>
            </a:r>
            <a:r>
              <a:rPr lang="zh-CN" altLang="zh-CN" sz="2400" b="1" dirty="0" smtClean="0"/>
              <a:t>不</a:t>
            </a:r>
            <a:r>
              <a:rPr lang="zh-CN" altLang="zh-CN" sz="2400" b="1" dirty="0"/>
              <a:t>带起动继电器的起动</a:t>
            </a:r>
            <a:r>
              <a:rPr lang="zh-CN" altLang="zh-CN" sz="2400" b="1" dirty="0" smtClean="0"/>
              <a:t>控制电路</a:t>
            </a:r>
            <a:r>
              <a:rPr lang="zh-CN" altLang="en-US" sz="2400" b="1" dirty="0" smtClean="0"/>
              <a:t>，</a:t>
            </a:r>
            <a:r>
              <a:rPr lang="zh-CN" altLang="zh-CN" sz="2400" dirty="0"/>
              <a:t>如图</a:t>
            </a:r>
            <a:r>
              <a:rPr lang="en-US" altLang="zh-CN" sz="2400" dirty="0"/>
              <a:t>4-17</a:t>
            </a:r>
            <a:r>
              <a:rPr lang="zh-CN" altLang="zh-CN" sz="2400" dirty="0"/>
              <a:t>所示</a:t>
            </a:r>
          </a:p>
          <a:p>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a:p>
          <a:p>
            <a:endParaRPr lang="en-US" altLang="zh-CN" sz="2400" dirty="0" smtClean="0"/>
          </a:p>
          <a:p>
            <a:endParaRPr lang="en-US" altLang="zh-CN" sz="2400" dirty="0" smtClean="0"/>
          </a:p>
          <a:p>
            <a:pPr marL="82296" indent="0">
              <a:buNone/>
            </a:pPr>
            <a:endParaRPr lang="zh-CN" altLang="zh-CN" sz="2400" dirty="0"/>
          </a:p>
          <a:p>
            <a:pPr marL="82296" indent="0">
              <a:buNone/>
            </a:pPr>
            <a:endParaRPr lang="zh-CN" altLang="en-US" dirty="0"/>
          </a:p>
        </p:txBody>
      </p:sp>
      <p:sp>
        <p:nvSpPr>
          <p:cNvPr id="4"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2276872"/>
            <a:ext cx="3960441" cy="41856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842943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zh-CN" altLang="en-US" sz="2400" b="1" dirty="0" smtClean="0"/>
              <a:t>（</a:t>
            </a:r>
            <a:r>
              <a:rPr lang="en-US" altLang="zh-CN" sz="2400" b="1" dirty="0" smtClean="0"/>
              <a:t>2</a:t>
            </a:r>
            <a:r>
              <a:rPr lang="zh-CN" altLang="en-US" sz="2400" b="1" dirty="0" smtClean="0"/>
              <a:t>）</a:t>
            </a:r>
            <a:r>
              <a:rPr lang="zh-CN" altLang="zh-CN" sz="2400" b="1" dirty="0" smtClean="0"/>
              <a:t>带</a:t>
            </a:r>
            <a:r>
              <a:rPr lang="zh-CN" altLang="zh-CN" sz="2400" b="1" dirty="0"/>
              <a:t>起动继电器的起动</a:t>
            </a:r>
            <a:r>
              <a:rPr lang="zh-CN" altLang="zh-CN" sz="2400" b="1" dirty="0" smtClean="0"/>
              <a:t>控制电路</a:t>
            </a:r>
            <a:r>
              <a:rPr lang="zh-CN" altLang="en-US" sz="2400" b="1" dirty="0" smtClean="0"/>
              <a:t>，</a:t>
            </a:r>
            <a:r>
              <a:rPr lang="zh-CN" altLang="zh-CN" sz="2400" dirty="0"/>
              <a:t>如图</a:t>
            </a:r>
            <a:r>
              <a:rPr lang="en-US" altLang="zh-CN" sz="2400" dirty="0"/>
              <a:t>4-18</a:t>
            </a:r>
            <a:r>
              <a:rPr lang="zh-CN" altLang="zh-CN" sz="2400" dirty="0"/>
              <a:t>所</a:t>
            </a:r>
            <a:r>
              <a:rPr lang="zh-CN" altLang="zh-CN" sz="2400" dirty="0" smtClean="0"/>
              <a:t>示</a:t>
            </a:r>
            <a:r>
              <a:rPr lang="zh-CN" altLang="en-US" sz="2400" dirty="0" smtClean="0"/>
              <a:t>。</a:t>
            </a:r>
            <a:endParaRPr lang="en-US" altLang="zh-CN" sz="2400" b="1" dirty="0" smtClean="0"/>
          </a:p>
          <a:p>
            <a:pPr marL="82296" indent="0">
              <a:buNone/>
            </a:pPr>
            <a:endParaRPr lang="zh-CN" altLang="en-US" sz="2400" dirty="0"/>
          </a:p>
        </p:txBody>
      </p:sp>
      <p:sp>
        <p:nvSpPr>
          <p:cNvPr id="4"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1916832"/>
            <a:ext cx="4032448" cy="4204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244526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50081" y="2276872"/>
            <a:ext cx="5251950" cy="3161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1547664" y="1700808"/>
            <a:ext cx="7056784" cy="461665"/>
          </a:xfrm>
          <a:prstGeom prst="rect">
            <a:avLst/>
          </a:prstGeom>
        </p:spPr>
        <p:txBody>
          <a:bodyPr wrap="square">
            <a:spAutoFit/>
          </a:bodyPr>
          <a:lstStyle/>
          <a:p>
            <a:r>
              <a:rPr lang="zh-CN" altLang="en-US" sz="2400" b="1" dirty="0" smtClean="0"/>
              <a:t>（</a:t>
            </a:r>
            <a:r>
              <a:rPr lang="en-US" altLang="zh-CN" sz="2400" b="1" dirty="0" smtClean="0"/>
              <a:t>3</a:t>
            </a:r>
            <a:r>
              <a:rPr lang="zh-CN" altLang="en-US" sz="2400" b="1" dirty="0" smtClean="0"/>
              <a:t>）</a:t>
            </a:r>
            <a:r>
              <a:rPr lang="zh-CN" altLang="zh-CN" sz="2400" b="1" dirty="0" smtClean="0"/>
              <a:t>带</a:t>
            </a:r>
            <a:r>
              <a:rPr lang="zh-CN" altLang="zh-CN" sz="2400" b="1" dirty="0"/>
              <a:t>起动保护的起动</a:t>
            </a:r>
            <a:r>
              <a:rPr lang="zh-CN" altLang="zh-CN" sz="2400" b="1" dirty="0" smtClean="0"/>
              <a:t>控制电路</a:t>
            </a:r>
            <a:r>
              <a:rPr lang="zh-CN" altLang="en-US" sz="2400" dirty="0"/>
              <a:t>，</a:t>
            </a:r>
            <a:r>
              <a:rPr lang="zh-CN" altLang="zh-CN" sz="2400" dirty="0" smtClean="0"/>
              <a:t>如</a:t>
            </a:r>
            <a:r>
              <a:rPr lang="zh-CN" altLang="zh-CN" sz="2400" dirty="0"/>
              <a:t>图</a:t>
            </a:r>
            <a:r>
              <a:rPr lang="en-US" altLang="zh-CN" sz="2400" dirty="0"/>
              <a:t>4-19</a:t>
            </a:r>
            <a:r>
              <a:rPr lang="zh-CN" altLang="zh-CN" sz="2400" dirty="0"/>
              <a:t>所示</a:t>
            </a:r>
            <a:endParaRPr lang="zh-CN" altLang="en-US" sz="2400" dirty="0"/>
          </a:p>
        </p:txBody>
      </p:sp>
    </p:spTree>
    <p:extLst>
      <p:ext uri="{BB962C8B-B14F-4D97-AF65-F5344CB8AC3E}">
        <p14:creationId xmlns:p14="http://schemas.microsoft.com/office/powerpoint/2010/main" val="4964993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zh-CN" sz="2800" b="1" dirty="0"/>
              <a:t>实施作业</a:t>
            </a:r>
            <a:r>
              <a:rPr lang="en-US" altLang="zh-CN" sz="2800" b="1" dirty="0"/>
              <a:t>-----</a:t>
            </a:r>
            <a:r>
              <a:rPr lang="zh-CN" altLang="zh-CN" sz="2800" b="1" dirty="0"/>
              <a:t>汽车起动控制电路</a:t>
            </a:r>
            <a:r>
              <a:rPr lang="zh-CN" altLang="zh-CN" sz="2800" b="1" dirty="0" smtClean="0"/>
              <a:t>组建</a:t>
            </a:r>
            <a:endParaRPr lang="en-US" altLang="zh-CN" sz="2800" b="1" dirty="0" smtClean="0"/>
          </a:p>
          <a:p>
            <a:pPr marL="82296" indent="0">
              <a:buNone/>
            </a:pPr>
            <a:endParaRPr lang="zh-CN" altLang="zh-CN" sz="2800" dirty="0"/>
          </a:p>
          <a:p>
            <a:endParaRPr lang="zh-CN" altLang="en-US" dirty="0"/>
          </a:p>
        </p:txBody>
      </p:sp>
      <p:sp>
        <p:nvSpPr>
          <p:cNvPr id="4"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2607" y="2190750"/>
            <a:ext cx="7302880" cy="2894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431802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63688" y="1556791"/>
            <a:ext cx="6408712" cy="50361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100618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检修汽车起动机</a:t>
            </a:r>
            <a:r>
              <a:rPr lang="zh-CN" altLang="zh-CN" b="1" dirty="0" smtClean="0">
                <a:effectLst/>
              </a:rPr>
              <a:t>系统</a:t>
            </a:r>
            <a:endParaRPr lang="zh-CN" altLang="en-US" dirty="0"/>
          </a:p>
        </p:txBody>
      </p:sp>
      <p:sp>
        <p:nvSpPr>
          <p:cNvPr id="3" name="内容占位符 2"/>
          <p:cNvSpPr>
            <a:spLocks noGrp="1"/>
          </p:cNvSpPr>
          <p:nvPr>
            <p:ph idx="1"/>
          </p:nvPr>
        </p:nvSpPr>
        <p:spPr/>
        <p:txBody>
          <a:bodyPr/>
          <a:lstStyle/>
          <a:p>
            <a:pPr marL="82296" indent="0">
              <a:buNone/>
            </a:pPr>
            <a:r>
              <a:rPr lang="en-US" altLang="zh-CN" b="1" dirty="0" smtClean="0"/>
              <a:t>1</a:t>
            </a:r>
            <a:r>
              <a:rPr lang="zh-CN" altLang="en-US" b="1" dirty="0" smtClean="0"/>
              <a:t>、</a:t>
            </a:r>
            <a:r>
              <a:rPr lang="zh-CN" altLang="zh-CN" b="1" dirty="0" smtClean="0"/>
              <a:t>起动机</a:t>
            </a:r>
            <a:r>
              <a:rPr lang="zh-CN" altLang="zh-CN" b="1" dirty="0"/>
              <a:t>的静态检测</a:t>
            </a:r>
            <a:r>
              <a:rPr lang="en-US" altLang="zh-CN" b="1" dirty="0"/>
              <a:t> </a:t>
            </a:r>
            <a:endParaRPr lang="en-US" altLang="zh-CN" b="1" dirty="0" smtClean="0"/>
          </a:p>
          <a:p>
            <a:pPr marL="82296" indent="0">
              <a:buNone/>
            </a:pPr>
            <a:r>
              <a:rPr lang="zh-CN" altLang="en-US" b="1" dirty="0" smtClean="0"/>
              <a:t>（</a:t>
            </a:r>
            <a:r>
              <a:rPr lang="en-US" altLang="zh-CN" b="1" dirty="0" smtClean="0"/>
              <a:t>1</a:t>
            </a:r>
            <a:r>
              <a:rPr lang="zh-CN" altLang="en-US" b="1" dirty="0"/>
              <a:t>）</a:t>
            </a:r>
            <a:r>
              <a:rPr lang="zh-CN" altLang="zh-CN" b="1" dirty="0" smtClean="0"/>
              <a:t>磁场绕组</a:t>
            </a:r>
            <a:r>
              <a:rPr lang="zh-CN" altLang="zh-CN" b="1" dirty="0"/>
              <a:t>的检测</a:t>
            </a:r>
            <a:endParaRPr lang="zh-CN" altLang="zh-CN" dirty="0"/>
          </a:p>
          <a:p>
            <a:r>
              <a:rPr lang="en-US" altLang="zh-CN" dirty="0"/>
              <a:t> </a:t>
            </a:r>
            <a:r>
              <a:rPr lang="en-US" altLang="zh-CN" dirty="0" smtClean="0"/>
              <a:t>  </a:t>
            </a:r>
            <a:r>
              <a:rPr lang="zh-CN" altLang="zh-CN" dirty="0"/>
              <a:t>磁场绕组的检测项目有线圈断路检查、线圈局部短路检查和线圈对外壳搭铁故障检查等。</a:t>
            </a:r>
          </a:p>
          <a:p>
            <a:pPr marL="82296" indent="0">
              <a:buNone/>
            </a:pP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4232446"/>
            <a:ext cx="6739088" cy="1572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390539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b="1" dirty="0" smtClean="0"/>
              <a:t>（</a:t>
            </a:r>
            <a:r>
              <a:rPr lang="en-US" altLang="zh-CN" b="1" dirty="0" smtClean="0"/>
              <a:t>2</a:t>
            </a:r>
            <a:r>
              <a:rPr lang="zh-CN" altLang="en-US" b="1" dirty="0"/>
              <a:t>）</a:t>
            </a:r>
            <a:r>
              <a:rPr lang="zh-CN" altLang="zh-CN" b="1" dirty="0" smtClean="0"/>
              <a:t>电枢绕组</a:t>
            </a:r>
            <a:r>
              <a:rPr lang="zh-CN" altLang="zh-CN" b="1" dirty="0"/>
              <a:t>的检修</a:t>
            </a:r>
            <a:endParaRPr lang="zh-CN" altLang="zh-CN" dirty="0"/>
          </a:p>
          <a:p>
            <a:r>
              <a:rPr lang="en-US" altLang="zh-CN" dirty="0"/>
              <a:t>  </a:t>
            </a:r>
            <a:r>
              <a:rPr lang="zh-CN" altLang="zh-CN" dirty="0" smtClean="0"/>
              <a:t>电枢绕组</a:t>
            </a:r>
            <a:r>
              <a:rPr lang="zh-CN" altLang="zh-CN" dirty="0"/>
              <a:t>的检测项目有线圈断路检查、线圈搭铁故障检查</a:t>
            </a:r>
            <a:r>
              <a:rPr lang="zh-CN" altLang="zh-CN" dirty="0" smtClean="0"/>
              <a:t>等</a:t>
            </a:r>
            <a:r>
              <a:rPr lang="zh-CN" altLang="en-US" dirty="0" smtClean="0"/>
              <a:t>。</a:t>
            </a:r>
            <a:endParaRPr lang="en-US" altLang="zh-CN" dirty="0" smtClean="0"/>
          </a:p>
          <a:p>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3429000"/>
            <a:ext cx="5972428"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zh-CN" altLang="zh-CN" b="1" dirty="0">
                <a:effectLst/>
              </a:rPr>
              <a:t>检修汽车起动机</a:t>
            </a:r>
            <a:r>
              <a:rPr lang="zh-CN" altLang="zh-CN" b="1" dirty="0" smtClean="0">
                <a:effectLst/>
              </a:rPr>
              <a:t>系统</a:t>
            </a:r>
            <a:endParaRPr lang="zh-CN" altLang="en-US" dirty="0"/>
          </a:p>
        </p:txBody>
      </p:sp>
    </p:spTree>
    <p:extLst>
      <p:ext uri="{BB962C8B-B14F-4D97-AF65-F5344CB8AC3E}">
        <p14:creationId xmlns:p14="http://schemas.microsoft.com/office/powerpoint/2010/main" val="397247118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b="1" dirty="0" smtClean="0"/>
              <a:t>（</a:t>
            </a:r>
            <a:r>
              <a:rPr lang="en-US" altLang="zh-CN" b="1" dirty="0" smtClean="0"/>
              <a:t>3</a:t>
            </a:r>
            <a:r>
              <a:rPr lang="zh-CN" altLang="en-US" b="1" dirty="0"/>
              <a:t>）</a:t>
            </a:r>
            <a:r>
              <a:rPr lang="zh-CN" altLang="zh-CN" b="1" dirty="0" smtClean="0"/>
              <a:t>换向器</a:t>
            </a:r>
            <a:r>
              <a:rPr lang="zh-CN" altLang="zh-CN" b="1" dirty="0"/>
              <a:t>的</a:t>
            </a:r>
            <a:r>
              <a:rPr lang="zh-CN" altLang="zh-CN" b="1" dirty="0" smtClean="0"/>
              <a:t>检修</a:t>
            </a:r>
            <a:endParaRPr lang="en-US" altLang="zh-CN" b="1" dirty="0" smtClean="0"/>
          </a:p>
          <a:p>
            <a:pPr marL="82296" indent="0">
              <a:buNone/>
            </a:pPr>
            <a:endParaRPr lang="zh-CN" altLang="en-US" dirty="0"/>
          </a:p>
        </p:txBody>
      </p:sp>
      <p:sp>
        <p:nvSpPr>
          <p:cNvPr id="4"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3038" y="2009774"/>
            <a:ext cx="7415372" cy="3363441"/>
          </a:xfrm>
          <a:prstGeom prst="rect">
            <a:avLst/>
          </a:prstGeom>
          <a:ln/>
        </p:spPr>
        <p:style>
          <a:lnRef idx="2">
            <a:schemeClr val="accent2"/>
          </a:lnRef>
          <a:fillRef idx="1">
            <a:schemeClr val="lt1"/>
          </a:fillRef>
          <a:effectRef idx="0">
            <a:schemeClr val="accent2"/>
          </a:effectRef>
          <a:fontRef idx="minor">
            <a:schemeClr val="dk1"/>
          </a:fontRef>
        </p:style>
      </p:pic>
    </p:spTree>
    <p:extLst>
      <p:ext uri="{BB962C8B-B14F-4D97-AF65-F5344CB8AC3E}">
        <p14:creationId xmlns:p14="http://schemas.microsoft.com/office/powerpoint/2010/main" val="13835344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a:t>项目引入</a:t>
            </a:r>
            <a:endParaRPr lang="zh-CN" altLang="zh-CN" dirty="0"/>
          </a:p>
          <a:p>
            <a:r>
              <a:rPr lang="zh-CN" altLang="zh-CN" dirty="0"/>
              <a:t>一辆</a:t>
            </a:r>
            <a:r>
              <a:rPr lang="en-US" altLang="zh-CN" dirty="0"/>
              <a:t>2014</a:t>
            </a:r>
            <a:r>
              <a:rPr lang="zh-CN" altLang="zh-CN" dirty="0"/>
              <a:t>款</a:t>
            </a:r>
            <a:r>
              <a:rPr lang="en-US" altLang="zh-CN" dirty="0"/>
              <a:t>1.6L</a:t>
            </a:r>
            <a:r>
              <a:rPr lang="zh-CN" altLang="zh-CN" dirty="0"/>
              <a:t>丰田卡罗拉轿车，发动机型号为</a:t>
            </a:r>
            <a:r>
              <a:rPr lang="en-US" altLang="zh-CN" dirty="0"/>
              <a:t>1ZR-FE</a:t>
            </a:r>
            <a:r>
              <a:rPr lang="zh-CN" altLang="zh-CN" dirty="0"/>
              <a:t>。最近出现无法起动现象，每次起动时就跟打机关枪似的，哒哒响。如果让你来解决这个问题，你该怎么办？</a:t>
            </a:r>
          </a:p>
          <a:p>
            <a:endParaRPr lang="zh-CN" altLang="en-US" dirty="0"/>
          </a:p>
        </p:txBody>
      </p:sp>
      <p:sp>
        <p:nvSpPr>
          <p:cNvPr id="4" name="标题 1"/>
          <p:cNvSpPr>
            <a:spLocks noGrp="1"/>
          </p:cNvSpPr>
          <p:nvPr>
            <p:ph type="title"/>
          </p:nvPr>
        </p:nvSpPr>
        <p:spPr>
          <a:xfrm>
            <a:off x="1259632" y="260648"/>
            <a:ext cx="7498080" cy="1143000"/>
          </a:xfrm>
        </p:spPr>
        <p:style>
          <a:lnRef idx="2">
            <a:schemeClr val="accent4"/>
          </a:lnRef>
          <a:fillRef idx="1">
            <a:schemeClr val="lt1"/>
          </a:fillRef>
          <a:effectRef idx="0">
            <a:schemeClr val="accent4"/>
          </a:effectRef>
          <a:fontRef idx="minor">
            <a:schemeClr val="dk1"/>
          </a:fontRef>
        </p:style>
        <p:txBody>
          <a:bodyPr>
            <a:normAutofit/>
          </a:bodyPr>
          <a:lstStyle/>
          <a:p>
            <a:r>
              <a:rPr lang="zh-CN" altLang="zh-CN" b="1" dirty="0">
                <a:effectLst/>
              </a:rPr>
              <a:t>项目四 </a:t>
            </a:r>
            <a:r>
              <a:rPr lang="en-US" altLang="zh-CN" b="1" dirty="0">
                <a:effectLst/>
              </a:rPr>
              <a:t>   </a:t>
            </a:r>
            <a:r>
              <a:rPr lang="zh-CN" altLang="zh-CN" b="1" dirty="0">
                <a:effectLst/>
              </a:rPr>
              <a:t>起动机系统故障</a:t>
            </a:r>
            <a:r>
              <a:rPr lang="zh-CN" altLang="zh-CN" b="1" dirty="0" smtClean="0">
                <a:effectLst/>
              </a:rPr>
              <a:t>检修</a:t>
            </a:r>
            <a:endParaRPr lang="zh-CN" altLang="en-US" dirty="0"/>
          </a:p>
        </p:txBody>
      </p:sp>
    </p:spTree>
    <p:extLst>
      <p:ext uri="{BB962C8B-B14F-4D97-AF65-F5344CB8AC3E}">
        <p14:creationId xmlns:p14="http://schemas.microsoft.com/office/powerpoint/2010/main" val="123484312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b="1" dirty="0" smtClean="0"/>
              <a:t>（</a:t>
            </a:r>
            <a:r>
              <a:rPr lang="en-US" altLang="zh-CN" b="1" dirty="0" smtClean="0"/>
              <a:t>4</a:t>
            </a:r>
            <a:r>
              <a:rPr lang="zh-CN" altLang="en-US" b="1" dirty="0"/>
              <a:t>）</a:t>
            </a:r>
            <a:r>
              <a:rPr lang="zh-CN" altLang="zh-CN" b="1" dirty="0" smtClean="0"/>
              <a:t>电刷</a:t>
            </a:r>
            <a:r>
              <a:rPr lang="zh-CN" altLang="zh-CN" b="1" dirty="0"/>
              <a:t>与电刷架的</a:t>
            </a:r>
            <a:r>
              <a:rPr lang="zh-CN" altLang="zh-CN" b="1" dirty="0" smtClean="0"/>
              <a:t>检测</a:t>
            </a:r>
            <a:endParaRPr lang="en-US" altLang="zh-CN" b="1" dirty="0" smtClean="0"/>
          </a:p>
          <a:p>
            <a:pPr marL="82296" indent="0">
              <a:buNone/>
            </a:pPr>
            <a:endParaRPr lang="zh-CN" altLang="zh-CN" dirty="0"/>
          </a:p>
          <a:p>
            <a:endParaRPr lang="zh-CN" altLang="en-US" dirty="0"/>
          </a:p>
        </p:txBody>
      </p:sp>
      <p:sp>
        <p:nvSpPr>
          <p:cNvPr id="4"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219325"/>
            <a:ext cx="7488832" cy="2917428"/>
          </a:xfrm>
          <a:prstGeom prst="rect">
            <a:avLst/>
          </a:prstGeom>
          <a:ln/>
        </p:spPr>
        <p:style>
          <a:lnRef idx="2">
            <a:schemeClr val="accent2"/>
          </a:lnRef>
          <a:fillRef idx="1">
            <a:schemeClr val="lt1"/>
          </a:fillRef>
          <a:effectRef idx="0">
            <a:schemeClr val="accent2"/>
          </a:effectRef>
          <a:fontRef idx="minor">
            <a:schemeClr val="dk1"/>
          </a:fontRef>
        </p:style>
      </p:pic>
    </p:spTree>
    <p:extLst>
      <p:ext uri="{BB962C8B-B14F-4D97-AF65-F5344CB8AC3E}">
        <p14:creationId xmlns:p14="http://schemas.microsoft.com/office/powerpoint/2010/main" val="34952241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b="1" dirty="0"/>
              <a:t>(</a:t>
            </a:r>
            <a:r>
              <a:rPr lang="en-US" altLang="zh-CN" b="1" dirty="0" smtClean="0"/>
              <a:t>5</a:t>
            </a:r>
            <a:r>
              <a:rPr lang="zh-CN" altLang="en-US" b="1" dirty="0"/>
              <a:t>）</a:t>
            </a:r>
            <a:r>
              <a:rPr lang="zh-CN" altLang="zh-CN" b="1" dirty="0" smtClean="0"/>
              <a:t>单向离合器</a:t>
            </a:r>
            <a:r>
              <a:rPr lang="zh-CN" altLang="zh-CN" b="1" dirty="0"/>
              <a:t>的</a:t>
            </a:r>
            <a:r>
              <a:rPr lang="zh-CN" altLang="zh-CN" b="1" dirty="0" smtClean="0"/>
              <a:t>检查</a:t>
            </a:r>
            <a:endParaRPr lang="en-US" altLang="zh-CN" b="1" dirty="0" smtClean="0"/>
          </a:p>
          <a:p>
            <a:pPr marL="82296" indent="0">
              <a:buNone/>
            </a:pPr>
            <a:endParaRPr lang="zh-CN" altLang="zh-CN" dirty="0"/>
          </a:p>
          <a:p>
            <a:endParaRPr lang="zh-CN" altLang="en-US" dirty="0"/>
          </a:p>
        </p:txBody>
      </p:sp>
      <p:sp>
        <p:nvSpPr>
          <p:cNvPr id="4"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4938" y="2148311"/>
            <a:ext cx="7376760" cy="3028354"/>
          </a:xfrm>
          <a:prstGeom prst="rect">
            <a:avLst/>
          </a:prstGeom>
          <a:ln/>
        </p:spPr>
        <p:style>
          <a:lnRef idx="2">
            <a:schemeClr val="accent2"/>
          </a:lnRef>
          <a:fillRef idx="1">
            <a:schemeClr val="lt1"/>
          </a:fillRef>
          <a:effectRef idx="0">
            <a:schemeClr val="accent2"/>
          </a:effectRef>
          <a:fontRef idx="minor">
            <a:schemeClr val="dk1"/>
          </a:fontRef>
        </p:style>
      </p:pic>
    </p:spTree>
    <p:extLst>
      <p:ext uri="{BB962C8B-B14F-4D97-AF65-F5344CB8AC3E}">
        <p14:creationId xmlns:p14="http://schemas.microsoft.com/office/powerpoint/2010/main" val="298910855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b="1" dirty="0" smtClean="0"/>
              <a:t>(6</a:t>
            </a:r>
            <a:r>
              <a:rPr lang="zh-CN" altLang="en-US" b="1" dirty="0"/>
              <a:t>）</a:t>
            </a:r>
            <a:r>
              <a:rPr lang="zh-CN" altLang="zh-CN" b="1" dirty="0" smtClean="0"/>
              <a:t>电磁</a:t>
            </a:r>
            <a:r>
              <a:rPr lang="zh-CN" altLang="zh-CN" b="1" dirty="0"/>
              <a:t>开关的</a:t>
            </a:r>
            <a:r>
              <a:rPr lang="zh-CN" altLang="zh-CN" b="1" dirty="0" smtClean="0"/>
              <a:t>检测</a:t>
            </a:r>
            <a:endParaRPr lang="en-US" altLang="zh-CN" b="1" dirty="0" smtClean="0"/>
          </a:p>
          <a:p>
            <a:pPr marL="82296" indent="0">
              <a:buNone/>
            </a:pPr>
            <a:endParaRPr lang="zh-CN" altLang="zh-CN" dirty="0"/>
          </a:p>
          <a:p>
            <a:endParaRPr lang="zh-CN" altLang="en-US" dirty="0"/>
          </a:p>
        </p:txBody>
      </p:sp>
      <p:sp>
        <p:nvSpPr>
          <p:cNvPr id="4"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060848"/>
            <a:ext cx="7436352" cy="3888432"/>
          </a:xfrm>
          <a:prstGeom prst="rect">
            <a:avLst/>
          </a:prstGeom>
          <a:ln/>
        </p:spPr>
        <p:style>
          <a:lnRef idx="2">
            <a:schemeClr val="accent2"/>
          </a:lnRef>
          <a:fillRef idx="1">
            <a:schemeClr val="lt1"/>
          </a:fillRef>
          <a:effectRef idx="0">
            <a:schemeClr val="accent2"/>
          </a:effectRef>
          <a:fontRef idx="minor">
            <a:schemeClr val="dk1"/>
          </a:fontRef>
        </p:style>
      </p:pic>
    </p:spTree>
    <p:extLst>
      <p:ext uri="{BB962C8B-B14F-4D97-AF65-F5344CB8AC3E}">
        <p14:creationId xmlns:p14="http://schemas.microsoft.com/office/powerpoint/2010/main" val="27679665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1600" y="1196752"/>
            <a:ext cx="7962088" cy="5051648"/>
          </a:xfrm>
        </p:spPr>
        <p:txBody>
          <a:bodyPr>
            <a:noAutofit/>
          </a:bodyPr>
          <a:lstStyle/>
          <a:p>
            <a:pPr marL="82296" indent="0">
              <a:buNone/>
            </a:pPr>
            <a:r>
              <a:rPr lang="en-US" altLang="zh-CN" sz="2200" b="1" dirty="0" smtClean="0"/>
              <a:t>2</a:t>
            </a:r>
            <a:r>
              <a:rPr lang="zh-CN" altLang="en-US" sz="2200" b="1" dirty="0"/>
              <a:t>、</a:t>
            </a:r>
            <a:r>
              <a:rPr lang="zh-CN" altLang="zh-CN" sz="2200" b="1" dirty="0" smtClean="0"/>
              <a:t>就</a:t>
            </a:r>
            <a:r>
              <a:rPr lang="zh-CN" altLang="zh-CN" sz="2200" b="1" dirty="0"/>
              <a:t>车检测起动机 </a:t>
            </a:r>
            <a:endParaRPr lang="en-US" altLang="zh-CN" sz="2200" b="1" dirty="0" smtClean="0"/>
          </a:p>
          <a:p>
            <a:pPr marL="82296" indent="0">
              <a:buNone/>
            </a:pPr>
            <a:r>
              <a:rPr lang="zh-CN" altLang="zh-CN" sz="2200" b="1" dirty="0" smtClean="0"/>
              <a:t>直流电机</a:t>
            </a:r>
            <a:r>
              <a:rPr lang="zh-CN" altLang="zh-CN" sz="2200" b="1" dirty="0"/>
              <a:t>的检测</a:t>
            </a:r>
            <a:endParaRPr lang="zh-CN" altLang="zh-CN" sz="2200" dirty="0"/>
          </a:p>
          <a:p>
            <a:r>
              <a:rPr lang="zh-CN" altLang="zh-CN" sz="2200" dirty="0"/>
              <a:t>将变速杆置于</a:t>
            </a:r>
            <a:r>
              <a:rPr lang="en-US" altLang="zh-CN" sz="2200" dirty="0"/>
              <a:t>N</a:t>
            </a:r>
            <a:r>
              <a:rPr lang="zh-CN" altLang="zh-CN" sz="2200" dirty="0"/>
              <a:t>挡或</a:t>
            </a:r>
            <a:r>
              <a:rPr lang="en-US" altLang="zh-CN" sz="2200" dirty="0"/>
              <a:t>P</a:t>
            </a:r>
            <a:r>
              <a:rPr lang="zh-CN" altLang="zh-CN" sz="2200" dirty="0"/>
              <a:t>档位，在起动机电源端的电压正常的条件下，短接电磁开关“</a:t>
            </a:r>
            <a:r>
              <a:rPr lang="en-US" altLang="zh-CN" sz="2200" dirty="0"/>
              <a:t>30</a:t>
            </a:r>
            <a:r>
              <a:rPr lang="zh-CN" altLang="zh-CN" sz="2200" dirty="0"/>
              <a:t>”接线柱与“</a:t>
            </a:r>
            <a:r>
              <a:rPr lang="en-US" altLang="zh-CN" sz="2200" dirty="0"/>
              <a:t>C</a:t>
            </a:r>
            <a:r>
              <a:rPr lang="zh-CN" altLang="zh-CN" sz="2200" dirty="0"/>
              <a:t>”接线柱，若起动机不转，说明直流电动机有故障。短接后，如果起动机运转正常，则说明故障存在于电磁开关或起动机的控制线路部分。</a:t>
            </a:r>
          </a:p>
          <a:p>
            <a:pPr marL="82296" indent="0">
              <a:buNone/>
            </a:pPr>
            <a:r>
              <a:rPr lang="zh-CN" altLang="zh-CN" sz="2200" b="1" dirty="0" smtClean="0"/>
              <a:t>起动</a:t>
            </a:r>
            <a:r>
              <a:rPr lang="zh-CN" altLang="zh-CN" sz="2200" b="1" dirty="0"/>
              <a:t>控制线路的检测</a:t>
            </a:r>
            <a:endParaRPr lang="zh-CN" altLang="zh-CN" sz="2200" dirty="0"/>
          </a:p>
          <a:p>
            <a:r>
              <a:rPr lang="en-US" altLang="zh-CN" sz="2200" dirty="0"/>
              <a:t>   </a:t>
            </a:r>
            <a:r>
              <a:rPr lang="zh-CN" altLang="zh-CN" sz="2200" dirty="0"/>
              <a:t>拔下起动机电磁开关的“</a:t>
            </a:r>
            <a:r>
              <a:rPr lang="en-US" altLang="zh-CN" sz="2200" dirty="0"/>
              <a:t>50</a:t>
            </a:r>
            <a:r>
              <a:rPr lang="zh-CN" altLang="zh-CN" sz="2200" dirty="0"/>
              <a:t>”号连接插头（起动机控制线），点火开关处于起动 “</a:t>
            </a:r>
            <a:r>
              <a:rPr lang="en-US" altLang="zh-CN" sz="2200" dirty="0"/>
              <a:t>ST</a:t>
            </a:r>
            <a:r>
              <a:rPr lang="zh-CN" altLang="zh-CN" sz="2200" dirty="0"/>
              <a:t>” 档位置，用测试灯检测插头的电压，测试灯应正常发亮。或用万用表的直流电压档测量拔下来的连接插头的电压，应有</a:t>
            </a:r>
            <a:r>
              <a:rPr lang="en-US" altLang="zh-CN" sz="2200" dirty="0"/>
              <a:t>12</a:t>
            </a:r>
            <a:r>
              <a:rPr lang="zh-CN" altLang="zh-CN" sz="2200" dirty="0"/>
              <a:t>伏左右的电压。若测试灯不亮或无电压则说明是起动控制电路的故障，应依据起动控制电路原理逐步检查起动线路</a:t>
            </a:r>
            <a:r>
              <a:rPr lang="zh-CN" altLang="zh-CN" sz="2200" dirty="0" smtClean="0"/>
              <a:t>。</a:t>
            </a:r>
            <a:endParaRPr lang="zh-CN" altLang="zh-CN" sz="2200" dirty="0"/>
          </a:p>
        </p:txBody>
      </p:sp>
      <p:sp>
        <p:nvSpPr>
          <p:cNvPr id="4" name="标题 1"/>
          <p:cNvSpPr>
            <a:spLocks noGrp="1"/>
          </p:cNvSpPr>
          <p:nvPr>
            <p:ph type="title"/>
          </p:nvPr>
        </p:nvSpPr>
        <p:spPr>
          <a:xfrm>
            <a:off x="1187624" y="116632"/>
            <a:ext cx="7602048" cy="1143000"/>
          </a:xfrm>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spTree>
    <p:extLst>
      <p:ext uri="{BB962C8B-B14F-4D97-AF65-F5344CB8AC3E}">
        <p14:creationId xmlns:p14="http://schemas.microsoft.com/office/powerpoint/2010/main" val="26528211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pPr marL="82296" indent="0">
              <a:buNone/>
            </a:pPr>
            <a:r>
              <a:rPr lang="en-US" altLang="zh-CN" b="1" dirty="0"/>
              <a:t>3. </a:t>
            </a:r>
            <a:r>
              <a:rPr lang="zh-CN" altLang="zh-CN" b="1" dirty="0"/>
              <a:t>起动机的维护和</a:t>
            </a:r>
            <a:r>
              <a:rPr lang="zh-CN" altLang="zh-CN" b="1" dirty="0" smtClean="0"/>
              <a:t>使用</a:t>
            </a:r>
            <a:endParaRPr lang="en-US" altLang="zh-CN" b="1" dirty="0" smtClean="0"/>
          </a:p>
          <a:p>
            <a:pPr marL="82296" indent="0">
              <a:buNone/>
            </a:pPr>
            <a:r>
              <a:rPr lang="zh-CN" altLang="en-US" b="1" dirty="0" smtClean="0"/>
              <a:t>（</a:t>
            </a:r>
            <a:r>
              <a:rPr lang="en-US" altLang="zh-CN" b="1" dirty="0" smtClean="0"/>
              <a:t>1</a:t>
            </a:r>
            <a:r>
              <a:rPr lang="zh-CN" altLang="en-US" b="1" dirty="0" smtClean="0"/>
              <a:t>）</a:t>
            </a:r>
            <a:r>
              <a:rPr lang="zh-CN" altLang="zh-CN" b="1" dirty="0" smtClean="0"/>
              <a:t>起动</a:t>
            </a:r>
            <a:r>
              <a:rPr lang="zh-CN" altLang="zh-CN" b="1" dirty="0"/>
              <a:t>系维护的主要内容</a:t>
            </a:r>
            <a:endParaRPr lang="zh-CN" altLang="zh-CN" dirty="0"/>
          </a:p>
          <a:p>
            <a:r>
              <a:rPr lang="zh-CN" altLang="zh-CN" dirty="0" smtClean="0"/>
              <a:t>保持</a:t>
            </a:r>
            <a:r>
              <a:rPr lang="zh-CN" altLang="zh-CN" dirty="0"/>
              <a:t>机体的清洁干燥，各连接导线与接线柱应压接牢固。</a:t>
            </a:r>
          </a:p>
          <a:p>
            <a:r>
              <a:rPr lang="zh-CN" altLang="zh-CN" dirty="0" smtClean="0"/>
              <a:t>经常</a:t>
            </a:r>
            <a:r>
              <a:rPr lang="zh-CN" altLang="zh-CN" dirty="0"/>
              <a:t>检查传动机构和控制装置的活动部分，并按规定加注润滑脂。</a:t>
            </a:r>
          </a:p>
          <a:p>
            <a:r>
              <a:rPr lang="zh-CN" altLang="zh-CN" dirty="0" smtClean="0"/>
              <a:t>起动机</a:t>
            </a:r>
            <a:r>
              <a:rPr lang="zh-CN" altLang="zh-CN" dirty="0"/>
              <a:t>应每年进行一次保养性的全面检查与修理，消除隐患。</a:t>
            </a:r>
          </a:p>
          <a:p>
            <a:r>
              <a:rPr lang="zh-CN" altLang="zh-CN" dirty="0" smtClean="0"/>
              <a:t>起动电路</a:t>
            </a:r>
            <a:r>
              <a:rPr lang="zh-CN" altLang="zh-CN" dirty="0"/>
              <a:t>电阻引起的压降不应超过电路电压的</a:t>
            </a:r>
            <a:r>
              <a:rPr lang="en-US" altLang="zh-CN" dirty="0"/>
              <a:t>3%</a:t>
            </a:r>
            <a:r>
              <a:rPr lang="zh-CN" altLang="zh-CN" dirty="0"/>
              <a:t>。</a:t>
            </a:r>
          </a:p>
          <a:p>
            <a:pPr marL="82296" indent="0">
              <a:buNone/>
            </a:pPr>
            <a:r>
              <a:rPr lang="zh-CN" altLang="zh-CN" b="1" dirty="0" smtClean="0"/>
              <a:t> </a:t>
            </a:r>
            <a:endParaRPr lang="zh-CN" altLang="en-US" dirty="0"/>
          </a:p>
        </p:txBody>
      </p:sp>
      <p:sp>
        <p:nvSpPr>
          <p:cNvPr id="4"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spTree>
    <p:extLst>
      <p:ext uri="{BB962C8B-B14F-4D97-AF65-F5344CB8AC3E}">
        <p14:creationId xmlns:p14="http://schemas.microsoft.com/office/powerpoint/2010/main" val="287037285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70000" lnSpcReduction="20000"/>
          </a:bodyPr>
          <a:lstStyle/>
          <a:p>
            <a:pPr marL="82296" indent="0">
              <a:buNone/>
            </a:pPr>
            <a:r>
              <a:rPr lang="zh-CN" altLang="en-US" b="1" dirty="0" smtClean="0"/>
              <a:t>（</a:t>
            </a:r>
            <a:r>
              <a:rPr lang="en-US" altLang="zh-CN" b="1" dirty="0" smtClean="0"/>
              <a:t>2</a:t>
            </a:r>
            <a:r>
              <a:rPr lang="zh-CN" altLang="en-US" b="1" dirty="0" smtClean="0"/>
              <a:t>）</a:t>
            </a:r>
            <a:r>
              <a:rPr lang="zh-CN" altLang="zh-CN" b="1" dirty="0" smtClean="0"/>
              <a:t>起动机</a:t>
            </a:r>
            <a:r>
              <a:rPr lang="zh-CN" altLang="zh-CN" b="1" dirty="0"/>
              <a:t>的正确使用</a:t>
            </a:r>
            <a:endParaRPr lang="zh-CN" altLang="zh-CN" dirty="0"/>
          </a:p>
          <a:p>
            <a:pPr marL="82296" indent="0">
              <a:buNone/>
            </a:pPr>
            <a:r>
              <a:rPr lang="zh-CN" altLang="zh-CN" dirty="0"/>
              <a:t>为了延长起动机的使用寿命，并保证能迅速、可靠、安全地工作，使用起动机必须注意以下几点：</a:t>
            </a:r>
          </a:p>
          <a:p>
            <a:r>
              <a:rPr lang="zh-CN" altLang="zh-CN" dirty="0" smtClean="0"/>
              <a:t>汽车</a:t>
            </a:r>
            <a:r>
              <a:rPr lang="zh-CN" altLang="zh-CN" dirty="0"/>
              <a:t>起动机是按短时间大电流工作方式设计的，因此，使用起动机时每次工作时间不超过</a:t>
            </a:r>
            <a:r>
              <a:rPr lang="en-US" altLang="zh-CN" dirty="0"/>
              <a:t>5</a:t>
            </a:r>
            <a:r>
              <a:rPr lang="zh-CN" altLang="zh-CN" dirty="0"/>
              <a:t>秒，重复起动时间应间隔</a:t>
            </a:r>
            <a:r>
              <a:rPr lang="en-US" altLang="zh-CN" dirty="0"/>
              <a:t>15</a:t>
            </a:r>
            <a:r>
              <a:rPr lang="zh-CN" altLang="zh-CN" dirty="0"/>
              <a:t>秒以上。如果连续三次还不能正常起动，应查明并排除故障后才许起动。</a:t>
            </a:r>
          </a:p>
          <a:p>
            <a:r>
              <a:rPr lang="zh-CN" altLang="zh-CN" dirty="0" smtClean="0"/>
              <a:t>在</a:t>
            </a:r>
            <a:r>
              <a:rPr lang="zh-CN" altLang="zh-CN" dirty="0"/>
              <a:t>低温下起动发动机时，应先预热发动机再起动。</a:t>
            </a:r>
          </a:p>
          <a:p>
            <a:r>
              <a:rPr lang="zh-CN" altLang="zh-CN" dirty="0" smtClean="0"/>
              <a:t>起动电路</a:t>
            </a:r>
            <a:r>
              <a:rPr lang="zh-CN" altLang="zh-CN" dirty="0"/>
              <a:t>的导线要连接牢固，导线的截面积不能太小。</a:t>
            </a:r>
          </a:p>
          <a:p>
            <a:r>
              <a:rPr lang="zh-CN" altLang="zh-CN" dirty="0" smtClean="0"/>
              <a:t>使用</a:t>
            </a:r>
            <a:r>
              <a:rPr lang="zh-CN" altLang="zh-CN" dirty="0"/>
              <a:t>不具备自动保护功能的起动机时，应在发动机起动后迅速断开起动开关。在发动机正常运转时，切勿随便接通起动开关。</a:t>
            </a:r>
          </a:p>
          <a:p>
            <a:r>
              <a:rPr lang="zh-CN" altLang="zh-CN" dirty="0" smtClean="0"/>
              <a:t>应</a:t>
            </a:r>
            <a:r>
              <a:rPr lang="zh-CN" altLang="zh-CN" dirty="0"/>
              <a:t>尽可能使蓄电池处于电量充足的状态，保证起动机正常工作所需的电压和容量，减少起动机重复工作的时间。</a:t>
            </a:r>
          </a:p>
          <a:p>
            <a:endParaRPr lang="zh-CN" altLang="en-US" dirty="0"/>
          </a:p>
        </p:txBody>
      </p:sp>
      <p:sp>
        <p:nvSpPr>
          <p:cNvPr id="4"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spTree>
    <p:extLst>
      <p:ext uri="{BB962C8B-B14F-4D97-AF65-F5344CB8AC3E}">
        <p14:creationId xmlns:p14="http://schemas.microsoft.com/office/powerpoint/2010/main" val="88490217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sz="2800" b="1" dirty="0"/>
              <a:t>4. </a:t>
            </a:r>
            <a:r>
              <a:rPr lang="zh-CN" altLang="zh-CN" sz="2800" b="1" dirty="0"/>
              <a:t>起动系常见故障的检修</a:t>
            </a:r>
            <a:r>
              <a:rPr lang="en-US" altLang="zh-CN" sz="2800" b="1" dirty="0"/>
              <a:t> </a:t>
            </a:r>
            <a:endParaRPr lang="en-US" altLang="zh-CN" sz="2800" b="1" dirty="0" smtClean="0"/>
          </a:p>
          <a:p>
            <a:pPr marL="82296" indent="0">
              <a:buNone/>
            </a:pPr>
            <a:r>
              <a:rPr lang="zh-CN" altLang="zh-CN" sz="2800" dirty="0"/>
              <a:t>起动系常见的故障有：起动机不转、起动机运转无力、起动机空转和起动机异响等</a:t>
            </a:r>
            <a:r>
              <a:rPr lang="zh-CN" altLang="zh-CN" sz="2800" dirty="0" smtClean="0"/>
              <a:t>。</a:t>
            </a:r>
            <a:endParaRPr lang="en-US" altLang="zh-CN" sz="2800" dirty="0" smtClean="0"/>
          </a:p>
          <a:p>
            <a:pPr marL="82296" indent="0">
              <a:buNone/>
            </a:pPr>
            <a:r>
              <a:rPr lang="en-US" altLang="zh-CN" sz="2800" dirty="0" smtClean="0"/>
              <a:t>(1)</a:t>
            </a:r>
            <a:r>
              <a:rPr lang="zh-CN" altLang="zh-CN" sz="2800" dirty="0" smtClean="0"/>
              <a:t>起动机</a:t>
            </a:r>
            <a:r>
              <a:rPr lang="zh-CN" altLang="zh-CN" sz="2800" dirty="0"/>
              <a:t>不转</a:t>
            </a:r>
            <a:r>
              <a:rPr lang="zh-CN" altLang="zh-CN" sz="2800" dirty="0" smtClean="0"/>
              <a:t>故障</a:t>
            </a:r>
            <a:endParaRPr lang="en-US" altLang="zh-CN" sz="2800" dirty="0" smtClean="0"/>
          </a:p>
          <a:p>
            <a:pPr marL="82296" indent="0">
              <a:buNone/>
            </a:pPr>
            <a:endParaRPr lang="en-US" altLang="zh-CN" sz="2800" dirty="0" smtClean="0"/>
          </a:p>
          <a:p>
            <a:pPr marL="82296" indent="0">
              <a:buNone/>
            </a:pPr>
            <a:endParaRPr lang="zh-CN" altLang="zh-CN" sz="2800" dirty="0"/>
          </a:p>
          <a:p>
            <a:pPr marL="82296" indent="0">
              <a:buNone/>
            </a:pPr>
            <a:endParaRPr lang="zh-CN" altLang="zh-CN" dirty="0"/>
          </a:p>
          <a:p>
            <a:pPr marL="82296" indent="0">
              <a:buNone/>
            </a:pPr>
            <a:endParaRPr lang="zh-CN" alt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501007"/>
            <a:ext cx="6917248" cy="21602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spTree>
    <p:extLst>
      <p:ext uri="{BB962C8B-B14F-4D97-AF65-F5344CB8AC3E}">
        <p14:creationId xmlns:p14="http://schemas.microsoft.com/office/powerpoint/2010/main" val="19516596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75656" y="1484784"/>
            <a:ext cx="7283432"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spTree>
    <p:extLst>
      <p:ext uri="{BB962C8B-B14F-4D97-AF65-F5344CB8AC3E}">
        <p14:creationId xmlns:p14="http://schemas.microsoft.com/office/powerpoint/2010/main" val="41554512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dirty="0"/>
              <a:t>（</a:t>
            </a:r>
            <a:r>
              <a:rPr lang="en-US" altLang="zh-CN" dirty="0" smtClean="0"/>
              <a:t>2</a:t>
            </a:r>
            <a:r>
              <a:rPr lang="zh-CN" altLang="en-US" dirty="0"/>
              <a:t>）</a:t>
            </a:r>
            <a:r>
              <a:rPr lang="zh-CN" altLang="zh-CN" dirty="0" smtClean="0"/>
              <a:t>起动机</a:t>
            </a:r>
            <a:r>
              <a:rPr lang="zh-CN" altLang="zh-CN" dirty="0"/>
              <a:t>运转</a:t>
            </a:r>
            <a:r>
              <a:rPr lang="zh-CN" altLang="zh-CN" dirty="0" smtClean="0"/>
              <a:t>无力</a:t>
            </a:r>
            <a:endParaRPr lang="en-US" altLang="zh-CN" dirty="0" smtClean="0"/>
          </a:p>
          <a:p>
            <a:pPr marL="82296" indent="0">
              <a:buNone/>
            </a:pPr>
            <a:endParaRPr lang="zh-CN" altLang="zh-CN" dirty="0"/>
          </a:p>
          <a:p>
            <a:endParaRPr lang="zh-CN" alt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6931" y="1988839"/>
            <a:ext cx="6195429" cy="4475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spTree>
    <p:extLst>
      <p:ext uri="{BB962C8B-B14F-4D97-AF65-F5344CB8AC3E}">
        <p14:creationId xmlns:p14="http://schemas.microsoft.com/office/powerpoint/2010/main" val="49634893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dirty="0" smtClean="0"/>
              <a:t>（</a:t>
            </a:r>
            <a:r>
              <a:rPr lang="en-US" altLang="zh-CN" dirty="0" smtClean="0"/>
              <a:t>3</a:t>
            </a:r>
            <a:r>
              <a:rPr lang="zh-CN" altLang="en-US" dirty="0"/>
              <a:t>）</a:t>
            </a:r>
            <a:r>
              <a:rPr lang="zh-CN" altLang="zh-CN" dirty="0" smtClean="0"/>
              <a:t> </a:t>
            </a:r>
            <a:r>
              <a:rPr lang="zh-CN" altLang="zh-CN" dirty="0"/>
              <a:t>起动机</a:t>
            </a:r>
            <a:r>
              <a:rPr lang="zh-CN" altLang="zh-CN" dirty="0" smtClean="0"/>
              <a:t>空转</a:t>
            </a:r>
            <a:endParaRPr lang="en-US" altLang="zh-CN" dirty="0" smtClean="0"/>
          </a:p>
          <a:p>
            <a:pPr marL="82296" indent="0">
              <a:buNone/>
            </a:pPr>
            <a:endParaRPr lang="zh-CN" altLang="zh-CN" dirty="0"/>
          </a:p>
          <a:p>
            <a:endParaRPr lang="zh-CN" altLang="en-US" dirty="0"/>
          </a:p>
        </p:txBody>
      </p:sp>
      <p:sp>
        <p:nvSpPr>
          <p:cNvPr id="4"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5" y="2132856"/>
            <a:ext cx="6599501"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8793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sp>
        <p:nvSpPr>
          <p:cNvPr id="3" name="内容占位符 2"/>
          <p:cNvSpPr>
            <a:spLocks noGrp="1"/>
          </p:cNvSpPr>
          <p:nvPr>
            <p:ph idx="1"/>
          </p:nvPr>
        </p:nvSpPr>
        <p:spPr/>
        <p:txBody>
          <a:bodyPr/>
          <a:lstStyle/>
          <a:p>
            <a:pPr marL="82296" indent="0">
              <a:buNone/>
            </a:pPr>
            <a:r>
              <a:rPr lang="en-US" altLang="zh-CN" b="1" dirty="0" smtClean="0"/>
              <a:t>1</a:t>
            </a:r>
            <a:r>
              <a:rPr lang="zh-CN" altLang="en-US" b="1" dirty="0" smtClean="0"/>
              <a:t>、</a:t>
            </a:r>
            <a:r>
              <a:rPr lang="zh-CN" altLang="zh-CN" b="1" dirty="0" smtClean="0"/>
              <a:t>汽车</a:t>
            </a:r>
            <a:r>
              <a:rPr lang="zh-CN" altLang="zh-CN" b="1" dirty="0"/>
              <a:t>起动系统的组成</a:t>
            </a:r>
            <a:r>
              <a:rPr lang="en-US" altLang="zh-CN" b="1" dirty="0"/>
              <a:t> </a:t>
            </a:r>
            <a:endParaRPr lang="en-US" altLang="zh-CN" b="1" dirty="0" smtClean="0"/>
          </a:p>
          <a:p>
            <a:pPr marL="82296" indent="0">
              <a:buNone/>
            </a:pPr>
            <a:r>
              <a:rPr lang="zh-CN" altLang="en-US" sz="2400" dirty="0" smtClean="0"/>
              <a:t>（</a:t>
            </a:r>
            <a:r>
              <a:rPr lang="en-US" altLang="zh-CN" sz="2400" dirty="0" smtClean="0"/>
              <a:t>1</a:t>
            </a:r>
            <a:r>
              <a:rPr lang="zh-CN" altLang="en-US" sz="2400" dirty="0" smtClean="0"/>
              <a:t>）</a:t>
            </a:r>
            <a:r>
              <a:rPr lang="zh-CN" altLang="zh-CN" sz="2400" dirty="0" smtClean="0"/>
              <a:t>起动</a:t>
            </a:r>
            <a:r>
              <a:rPr lang="zh-CN" altLang="zh-CN" sz="2400" dirty="0"/>
              <a:t>系主要由起动机、起动继电器、点火开关、空挡开关、熔断器和蓄电池等组成，</a:t>
            </a:r>
            <a:r>
              <a:rPr lang="zh-CN" altLang="zh-CN" sz="2400" dirty="0" smtClean="0"/>
              <a:t>如图</a:t>
            </a:r>
            <a:r>
              <a:rPr lang="en-US" altLang="zh-CN" sz="2400" dirty="0" smtClean="0"/>
              <a:t>4-1</a:t>
            </a:r>
            <a:r>
              <a:rPr lang="zh-CN" altLang="zh-CN" sz="2400" dirty="0" smtClean="0"/>
              <a:t>所示</a:t>
            </a:r>
            <a:endParaRPr lang="en-US" altLang="zh-CN" sz="2400" dirty="0" smtClean="0"/>
          </a:p>
          <a:p>
            <a:pPr marL="82296" indent="0">
              <a:buNone/>
            </a:pPr>
            <a:endParaRPr lang="en-US" altLang="zh-CN" sz="2400" dirty="0" smtClean="0"/>
          </a:p>
          <a:p>
            <a:pPr marL="82296" indent="0">
              <a:buNone/>
            </a:pPr>
            <a:endParaRPr lang="zh-CN" altLang="zh-CN" sz="2400" dirty="0"/>
          </a:p>
          <a:p>
            <a:pPr marL="82296" indent="0">
              <a:buNone/>
            </a:pP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924944"/>
            <a:ext cx="6732748"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141443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dirty="0" smtClean="0"/>
              <a:t>（</a:t>
            </a:r>
            <a:r>
              <a:rPr lang="en-US" altLang="zh-CN" dirty="0" smtClean="0"/>
              <a:t>4</a:t>
            </a:r>
            <a:r>
              <a:rPr lang="zh-CN" altLang="en-US" dirty="0"/>
              <a:t>）</a:t>
            </a:r>
            <a:r>
              <a:rPr lang="zh-CN" altLang="zh-CN" dirty="0" smtClean="0"/>
              <a:t> </a:t>
            </a:r>
            <a:r>
              <a:rPr lang="zh-CN" altLang="zh-CN" dirty="0"/>
              <a:t>起动机</a:t>
            </a:r>
            <a:r>
              <a:rPr lang="zh-CN" altLang="zh-CN" dirty="0" smtClean="0"/>
              <a:t>异响</a:t>
            </a:r>
            <a:endParaRPr lang="en-US" altLang="zh-CN" dirty="0" smtClean="0"/>
          </a:p>
          <a:p>
            <a:pPr marL="82296" indent="0">
              <a:buNone/>
            </a:pPr>
            <a:endParaRPr lang="zh-CN" altLang="zh-CN" dirty="0"/>
          </a:p>
          <a:p>
            <a:endParaRPr lang="zh-CN" altLang="en-US" dirty="0"/>
          </a:p>
        </p:txBody>
      </p:sp>
      <p:sp>
        <p:nvSpPr>
          <p:cNvPr id="4"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060848"/>
            <a:ext cx="6697507"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72586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zh-CN" b="1" dirty="0"/>
              <a:t>实施作业</a:t>
            </a:r>
            <a:r>
              <a:rPr lang="en-US" altLang="zh-CN" b="1" dirty="0"/>
              <a:t>------</a:t>
            </a:r>
            <a:r>
              <a:rPr lang="zh-CN" altLang="zh-CN" b="1" dirty="0"/>
              <a:t>拆检汽车起动机</a:t>
            </a:r>
            <a:endParaRPr lang="zh-CN" altLang="zh-CN" dirty="0"/>
          </a:p>
          <a:p>
            <a:endParaRPr lang="zh-CN" altLang="en-US" dirty="0"/>
          </a:p>
        </p:txBody>
      </p:sp>
      <p:sp>
        <p:nvSpPr>
          <p:cNvPr id="4"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060848"/>
            <a:ext cx="7148752"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182524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dk1"/>
          </a:lnRef>
          <a:fillRef idx="1">
            <a:schemeClr val="lt1"/>
          </a:fillRef>
          <a:effectRef idx="0">
            <a:schemeClr val="dk1"/>
          </a:effectRef>
          <a:fontRef idx="minor">
            <a:schemeClr val="dk1"/>
          </a:fontRef>
        </p:style>
        <p:txBody>
          <a:bodyPr>
            <a:normAutofit/>
          </a:bodyPr>
          <a:lstStyle/>
          <a:p>
            <a:r>
              <a:rPr lang="zh-CN" altLang="zh-CN" b="1" dirty="0">
                <a:effectLst/>
              </a:rPr>
              <a:t>任务二</a:t>
            </a:r>
            <a:r>
              <a:rPr lang="en-US" altLang="zh-CN" b="1" dirty="0">
                <a:effectLst/>
              </a:rPr>
              <a:t> </a:t>
            </a:r>
            <a:r>
              <a:rPr lang="en-US" altLang="zh-CN" b="1" dirty="0" smtClean="0">
                <a:effectLst/>
              </a:rPr>
              <a:t>  </a:t>
            </a:r>
            <a:r>
              <a:rPr lang="zh-CN" altLang="zh-CN" b="1" dirty="0">
                <a:effectLst/>
              </a:rPr>
              <a:t>检修汽车起动机</a:t>
            </a:r>
            <a:r>
              <a:rPr lang="zh-CN" altLang="zh-CN" b="1" dirty="0" smtClean="0">
                <a:effectLst/>
              </a:rPr>
              <a:t>系统</a:t>
            </a:r>
            <a:endParaRPr lang="zh-CN" alt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7704" y="1628799"/>
            <a:ext cx="6192688" cy="4617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66978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340768"/>
            <a:ext cx="7890080" cy="4907632"/>
          </a:xfrm>
        </p:spPr>
        <p:txBody>
          <a:bodyPr/>
          <a:lstStyle/>
          <a:p>
            <a:pPr marL="82296" indent="0">
              <a:buNone/>
            </a:pPr>
            <a:r>
              <a:rPr lang="en-US" altLang="zh-CN" sz="2800" b="1" dirty="0" smtClean="0"/>
              <a:t>1</a:t>
            </a:r>
            <a:r>
              <a:rPr lang="zh-CN" altLang="en-US" sz="2800" b="1" dirty="0" smtClean="0"/>
              <a:t>、</a:t>
            </a:r>
            <a:r>
              <a:rPr lang="zh-CN" altLang="zh-CN" sz="2800" b="1" dirty="0" smtClean="0"/>
              <a:t>认识</a:t>
            </a:r>
            <a:r>
              <a:rPr lang="zh-CN" altLang="zh-CN" sz="2800" b="1" dirty="0"/>
              <a:t>日产天籁轿车起动电路</a:t>
            </a:r>
            <a:r>
              <a:rPr lang="zh-CN" altLang="zh-CN" sz="2800" b="1" dirty="0" smtClean="0"/>
              <a:t>图</a:t>
            </a:r>
            <a:endParaRPr lang="en-US" altLang="zh-CN" sz="2800" b="1" dirty="0" smtClean="0"/>
          </a:p>
          <a:p>
            <a:pPr marL="82296" indent="0">
              <a:buNone/>
            </a:pPr>
            <a:r>
              <a:rPr lang="zh-CN" altLang="zh-CN" b="1" dirty="0" smtClean="0"/>
              <a:t> </a:t>
            </a:r>
            <a:endParaRPr lang="zh-CN" altLang="en-US" dirty="0"/>
          </a:p>
        </p:txBody>
      </p:sp>
      <p:sp>
        <p:nvSpPr>
          <p:cNvPr id="4" name="标题 1"/>
          <p:cNvSpPr>
            <a:spLocks noGrp="1"/>
          </p:cNvSpPr>
          <p:nvPr>
            <p:ph type="title"/>
          </p:nvPr>
        </p:nvSpPr>
        <p:spPr>
          <a:xfrm>
            <a:off x="1187624" y="188640"/>
            <a:ext cx="7642096" cy="1143000"/>
          </a:xfrm>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日产、丰田、</a:t>
            </a:r>
            <a:r>
              <a:rPr lang="zh-CN" altLang="zh-CN" b="1" dirty="0" smtClean="0">
                <a:effectLst/>
              </a:rPr>
              <a:t>大众</a:t>
            </a:r>
            <a:r>
              <a:rPr lang="en-US" altLang="zh-CN" b="1" dirty="0" smtClean="0">
                <a:effectLst/>
              </a:rPr>
              <a:t/>
            </a:r>
            <a:br>
              <a:rPr lang="en-US" altLang="zh-CN" b="1" dirty="0" smtClean="0">
                <a:effectLst/>
              </a:rPr>
            </a:br>
            <a:r>
              <a:rPr lang="en-US" altLang="zh-CN" b="1" dirty="0">
                <a:effectLst/>
              </a:rPr>
              <a:t> </a:t>
            </a:r>
            <a:r>
              <a:rPr lang="en-US" altLang="zh-CN" b="1" dirty="0" smtClean="0">
                <a:effectLst/>
              </a:rPr>
              <a:t>              </a:t>
            </a:r>
            <a:r>
              <a:rPr lang="zh-CN" altLang="zh-CN" b="1" dirty="0" smtClean="0">
                <a:effectLst/>
              </a:rPr>
              <a:t>汽车</a:t>
            </a:r>
            <a:r>
              <a:rPr lang="zh-CN" altLang="zh-CN" b="1" dirty="0">
                <a:effectLst/>
              </a:rPr>
              <a:t>起动系电路</a:t>
            </a:r>
            <a:endParaRPr lang="zh-CN" altLang="zh-CN" dirty="0">
              <a:effectLst/>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916831"/>
            <a:ext cx="5832648" cy="4495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11146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a:spLocks noGrp="1"/>
          </p:cNvSpPr>
          <p:nvPr>
            <p:ph type="title"/>
          </p:nvPr>
        </p:nvSpPr>
        <p:spPr>
          <a:xfrm>
            <a:off x="1115616" y="116632"/>
            <a:ext cx="7786112" cy="1143000"/>
          </a:xfrm>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日产、丰田、</a:t>
            </a:r>
            <a:r>
              <a:rPr lang="zh-CN" altLang="zh-CN" b="1" dirty="0" smtClean="0">
                <a:effectLst/>
              </a:rPr>
              <a:t>大众</a:t>
            </a:r>
            <a:r>
              <a:rPr lang="en-US" altLang="zh-CN" b="1" dirty="0" smtClean="0">
                <a:effectLst/>
              </a:rPr>
              <a:t/>
            </a:r>
            <a:br>
              <a:rPr lang="en-US" altLang="zh-CN" b="1" dirty="0" smtClean="0">
                <a:effectLst/>
              </a:rPr>
            </a:br>
            <a:r>
              <a:rPr lang="en-US" altLang="zh-CN" b="1" dirty="0">
                <a:effectLst/>
              </a:rPr>
              <a:t> </a:t>
            </a:r>
            <a:r>
              <a:rPr lang="en-US" altLang="zh-CN" b="1" dirty="0" smtClean="0">
                <a:effectLst/>
              </a:rPr>
              <a:t>               </a:t>
            </a:r>
            <a:r>
              <a:rPr lang="zh-CN" altLang="zh-CN" b="1" dirty="0" smtClean="0">
                <a:effectLst/>
              </a:rPr>
              <a:t>汽车</a:t>
            </a:r>
            <a:r>
              <a:rPr lang="zh-CN" altLang="zh-CN" b="1" dirty="0">
                <a:effectLst/>
              </a:rPr>
              <a:t>起动系电路</a:t>
            </a:r>
            <a:endParaRPr lang="zh-CN" altLang="zh-CN" dirty="0">
              <a:effectLst/>
            </a:endParaRP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35696" y="2340892"/>
            <a:ext cx="4032448" cy="4247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1340768"/>
            <a:ext cx="6219825"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99872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b="1" dirty="0" smtClean="0"/>
              <a:t>2</a:t>
            </a:r>
            <a:r>
              <a:rPr lang="zh-CN" altLang="en-US" b="1" dirty="0" smtClean="0"/>
              <a:t>、</a:t>
            </a:r>
            <a:r>
              <a:rPr lang="zh-CN" altLang="zh-CN" b="1" dirty="0" smtClean="0"/>
              <a:t>认识 </a:t>
            </a:r>
            <a:r>
              <a:rPr lang="zh-CN" altLang="zh-CN" b="1" dirty="0"/>
              <a:t>丰田卡</a:t>
            </a:r>
            <a:r>
              <a:rPr lang="zh-CN" altLang="zh-CN" b="1" dirty="0" smtClean="0"/>
              <a:t>罗拉</a:t>
            </a:r>
            <a:r>
              <a:rPr lang="zh-CN" altLang="en-US" b="1" dirty="0" smtClean="0"/>
              <a:t>汽车</a:t>
            </a:r>
            <a:r>
              <a:rPr lang="zh-CN" altLang="zh-CN" b="1" dirty="0" smtClean="0"/>
              <a:t>起动系统</a:t>
            </a:r>
            <a:endParaRPr lang="en-US" altLang="zh-CN" b="1" dirty="0" smtClean="0"/>
          </a:p>
          <a:p>
            <a:pPr marL="82296" indent="0">
              <a:buNone/>
            </a:pPr>
            <a:r>
              <a:rPr lang="zh-CN" altLang="en-US" sz="2400" b="1" dirty="0" smtClean="0"/>
              <a:t>（</a:t>
            </a:r>
            <a:r>
              <a:rPr lang="en-US" altLang="zh-CN" sz="2400" b="1" dirty="0" smtClean="0"/>
              <a:t>1</a:t>
            </a:r>
            <a:r>
              <a:rPr lang="zh-CN" altLang="en-US" sz="2400" b="1" dirty="0" smtClean="0"/>
              <a:t>）</a:t>
            </a:r>
            <a:r>
              <a:rPr lang="zh-CN" altLang="zh-CN" sz="2400" b="1" dirty="0" smtClean="0"/>
              <a:t>丰田</a:t>
            </a:r>
            <a:r>
              <a:rPr lang="zh-CN" altLang="zh-CN" sz="2400" b="1" dirty="0"/>
              <a:t>卡罗拉轿车不带智能起动系统图（见图</a:t>
            </a:r>
            <a:r>
              <a:rPr lang="en-US" altLang="zh-CN" sz="2400" b="1" dirty="0"/>
              <a:t>4-44</a:t>
            </a:r>
            <a:r>
              <a:rPr lang="zh-CN" altLang="zh-CN" sz="2400" b="1" dirty="0"/>
              <a:t>）</a:t>
            </a:r>
            <a:endParaRPr lang="zh-CN" altLang="zh-CN" sz="2400" dirty="0"/>
          </a:p>
          <a:p>
            <a:pPr marL="82296" indent="0">
              <a:buNone/>
            </a:pPr>
            <a:r>
              <a:rPr lang="zh-CN" altLang="zh-CN" b="1" dirty="0" smtClean="0"/>
              <a:t> </a:t>
            </a:r>
            <a:endParaRPr lang="en-US" altLang="zh-CN" b="1" dirty="0" smtClean="0"/>
          </a:p>
          <a:p>
            <a:pPr marL="82296" indent="0">
              <a:buNone/>
            </a:pPr>
            <a:endParaRPr lang="zh-CN" altLang="en-US" dirty="0"/>
          </a:p>
        </p:txBody>
      </p:sp>
      <p:sp>
        <p:nvSpPr>
          <p:cNvPr id="4" name="标题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日产、丰田、</a:t>
            </a:r>
            <a:r>
              <a:rPr lang="zh-CN" altLang="zh-CN" b="1" dirty="0" smtClean="0">
                <a:effectLst/>
              </a:rPr>
              <a:t>大众</a:t>
            </a:r>
            <a:r>
              <a:rPr lang="en-US" altLang="zh-CN" b="1" dirty="0" smtClean="0">
                <a:effectLst/>
              </a:rPr>
              <a:t/>
            </a:r>
            <a:br>
              <a:rPr lang="en-US" altLang="zh-CN" b="1" dirty="0" smtClean="0">
                <a:effectLst/>
              </a:rPr>
            </a:br>
            <a:r>
              <a:rPr lang="en-US" altLang="zh-CN" b="1" dirty="0">
                <a:effectLst/>
              </a:rPr>
              <a:t> </a:t>
            </a:r>
            <a:r>
              <a:rPr lang="en-US" altLang="zh-CN" b="1" dirty="0" smtClean="0">
                <a:effectLst/>
              </a:rPr>
              <a:t>               </a:t>
            </a:r>
            <a:r>
              <a:rPr lang="zh-CN" altLang="zh-CN" b="1" dirty="0" smtClean="0">
                <a:effectLst/>
              </a:rPr>
              <a:t>汽车</a:t>
            </a:r>
            <a:r>
              <a:rPr lang="zh-CN" altLang="zh-CN" b="1" dirty="0">
                <a:effectLst/>
              </a:rPr>
              <a:t>起动系电路</a:t>
            </a:r>
            <a:endParaRPr lang="zh-CN" altLang="zh-CN" dirty="0">
              <a:effectLst/>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492896"/>
            <a:ext cx="4448175"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20207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sz="2400" b="1" dirty="0" smtClean="0"/>
              <a:t>（</a:t>
            </a:r>
            <a:r>
              <a:rPr lang="en-US" altLang="zh-CN" sz="2400" b="1" dirty="0" smtClean="0"/>
              <a:t>1</a:t>
            </a:r>
            <a:r>
              <a:rPr lang="zh-CN" altLang="en-US" sz="2400" b="1" dirty="0" smtClean="0"/>
              <a:t>）</a:t>
            </a:r>
            <a:r>
              <a:rPr lang="zh-CN" altLang="zh-CN" sz="2400" b="1" dirty="0" smtClean="0"/>
              <a:t>丰田</a:t>
            </a:r>
            <a:r>
              <a:rPr lang="zh-CN" altLang="zh-CN" sz="2400" b="1" dirty="0"/>
              <a:t>卡罗拉轿车带智能起动系统图</a:t>
            </a:r>
            <a:r>
              <a:rPr lang="en-US" altLang="zh-CN" sz="2400" b="1" dirty="0"/>
              <a:t>,</a:t>
            </a:r>
            <a:r>
              <a:rPr lang="zh-CN" altLang="zh-CN" sz="2400" b="1" dirty="0"/>
              <a:t>如图</a:t>
            </a:r>
            <a:r>
              <a:rPr lang="en-US" altLang="zh-CN" sz="2400" b="1" dirty="0"/>
              <a:t>4-45</a:t>
            </a:r>
            <a:r>
              <a:rPr lang="zh-CN" altLang="zh-CN" sz="2400" b="1" dirty="0"/>
              <a:t>所示</a:t>
            </a:r>
            <a:r>
              <a:rPr lang="zh-CN" altLang="zh-CN" sz="2400" b="1" dirty="0" smtClean="0"/>
              <a:t>。</a:t>
            </a:r>
            <a:endParaRPr lang="en-US" altLang="zh-CN" sz="2400" b="1" dirty="0" smtClean="0"/>
          </a:p>
          <a:p>
            <a:pPr marL="82296" indent="0">
              <a:buNone/>
            </a:pPr>
            <a:endParaRPr lang="zh-CN" altLang="en-US" sz="2400" dirty="0"/>
          </a:p>
        </p:txBody>
      </p:sp>
      <p:sp>
        <p:nvSpPr>
          <p:cNvPr id="4" name="标题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日产、丰田、</a:t>
            </a:r>
            <a:r>
              <a:rPr lang="zh-CN" altLang="zh-CN" b="1" dirty="0" smtClean="0">
                <a:effectLst/>
              </a:rPr>
              <a:t>大众</a:t>
            </a:r>
            <a:r>
              <a:rPr lang="en-US" altLang="zh-CN" b="1" dirty="0" smtClean="0">
                <a:effectLst/>
              </a:rPr>
              <a:t/>
            </a:r>
            <a:br>
              <a:rPr lang="en-US" altLang="zh-CN" b="1" dirty="0" smtClean="0">
                <a:effectLst/>
              </a:rPr>
            </a:br>
            <a:r>
              <a:rPr lang="en-US" altLang="zh-CN" b="1" dirty="0">
                <a:effectLst/>
              </a:rPr>
              <a:t> </a:t>
            </a:r>
            <a:r>
              <a:rPr lang="en-US" altLang="zh-CN" b="1" dirty="0" smtClean="0">
                <a:effectLst/>
              </a:rPr>
              <a:t>               </a:t>
            </a:r>
            <a:r>
              <a:rPr lang="zh-CN" altLang="zh-CN" b="1" dirty="0" smtClean="0">
                <a:effectLst/>
              </a:rPr>
              <a:t>汽车</a:t>
            </a:r>
            <a:r>
              <a:rPr lang="zh-CN" altLang="zh-CN" b="1" dirty="0">
                <a:effectLst/>
              </a:rPr>
              <a:t>起动系电路</a:t>
            </a:r>
            <a:endParaRPr lang="zh-CN" altLang="zh-CN" dirty="0">
              <a:effectLst/>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1988840"/>
            <a:ext cx="4320480" cy="4337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3144630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15616" y="1196752"/>
            <a:ext cx="7818072" cy="5051648"/>
          </a:xfrm>
        </p:spPr>
        <p:txBody>
          <a:bodyPr>
            <a:normAutofit/>
          </a:bodyPr>
          <a:lstStyle/>
          <a:p>
            <a:pPr marL="82296" indent="0">
              <a:buNone/>
            </a:pPr>
            <a:r>
              <a:rPr lang="en-US" altLang="zh-CN" sz="2800" b="1" dirty="0" smtClean="0"/>
              <a:t>3</a:t>
            </a:r>
            <a:r>
              <a:rPr lang="zh-CN" altLang="en-US" sz="2800" b="1" dirty="0" smtClean="0"/>
              <a:t>、</a:t>
            </a:r>
            <a:r>
              <a:rPr lang="zh-CN" altLang="zh-CN" sz="2800" b="1" dirty="0" smtClean="0"/>
              <a:t>大众</a:t>
            </a:r>
            <a:r>
              <a:rPr lang="zh-CN" altLang="zh-CN" sz="2800" b="1" dirty="0"/>
              <a:t>速腾轿车起动系控制电路</a:t>
            </a:r>
            <a:r>
              <a:rPr lang="zh-CN" altLang="zh-CN" sz="2800" b="1" dirty="0" smtClean="0"/>
              <a:t>图</a:t>
            </a:r>
            <a:endParaRPr lang="en-US" altLang="zh-CN" sz="2800" b="1" dirty="0" smtClean="0"/>
          </a:p>
          <a:p>
            <a:pPr marL="82296" indent="0">
              <a:buNone/>
            </a:pPr>
            <a:endParaRPr lang="zh-CN" altLang="en-US" sz="2800" dirty="0"/>
          </a:p>
        </p:txBody>
      </p:sp>
      <p:sp>
        <p:nvSpPr>
          <p:cNvPr id="4" name="标题 1"/>
          <p:cNvSpPr>
            <a:spLocks noGrp="1"/>
          </p:cNvSpPr>
          <p:nvPr>
            <p:ph type="title"/>
          </p:nvPr>
        </p:nvSpPr>
        <p:spPr>
          <a:xfrm>
            <a:off x="1331640" y="44624"/>
            <a:ext cx="7560840" cy="1143000"/>
          </a:xfrm>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日产、丰田、</a:t>
            </a:r>
            <a:r>
              <a:rPr lang="zh-CN" altLang="zh-CN" b="1" dirty="0" smtClean="0">
                <a:effectLst/>
              </a:rPr>
              <a:t>大众</a:t>
            </a:r>
            <a:r>
              <a:rPr lang="en-US" altLang="zh-CN" b="1" dirty="0" smtClean="0">
                <a:effectLst/>
              </a:rPr>
              <a:t/>
            </a:r>
            <a:br>
              <a:rPr lang="en-US" altLang="zh-CN" b="1" dirty="0" smtClean="0">
                <a:effectLst/>
              </a:rPr>
            </a:br>
            <a:r>
              <a:rPr lang="en-US" altLang="zh-CN" b="1" dirty="0">
                <a:effectLst/>
              </a:rPr>
              <a:t> </a:t>
            </a:r>
            <a:r>
              <a:rPr lang="en-US" altLang="zh-CN" b="1" dirty="0" smtClean="0">
                <a:effectLst/>
              </a:rPr>
              <a:t>               </a:t>
            </a:r>
            <a:r>
              <a:rPr lang="zh-CN" altLang="zh-CN" b="1" dirty="0" smtClean="0">
                <a:effectLst/>
              </a:rPr>
              <a:t>汽车</a:t>
            </a:r>
            <a:r>
              <a:rPr lang="zh-CN" altLang="zh-CN" b="1" dirty="0">
                <a:effectLst/>
              </a:rPr>
              <a:t>起动系电路</a:t>
            </a:r>
            <a:endParaRPr lang="zh-CN" altLang="zh-CN" dirty="0">
              <a:effectLst/>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1700808"/>
            <a:ext cx="4841985"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186049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zh-CN" altLang="zh-CN" sz="2800" b="1" dirty="0"/>
              <a:t>实施维修作业</a:t>
            </a:r>
            <a:r>
              <a:rPr lang="en-US" altLang="zh-CN" sz="2800" b="1" dirty="0"/>
              <a:t>------</a:t>
            </a:r>
            <a:r>
              <a:rPr lang="zh-CN" altLang="zh-CN" sz="2800" b="1" dirty="0"/>
              <a:t>起动机不工作故障</a:t>
            </a:r>
            <a:r>
              <a:rPr lang="zh-CN" altLang="zh-CN" sz="2800" b="1" dirty="0" smtClean="0"/>
              <a:t>检修</a:t>
            </a:r>
            <a:endParaRPr lang="en-US" altLang="zh-CN" sz="2800" b="1" dirty="0" smtClean="0"/>
          </a:p>
          <a:p>
            <a:pPr marL="82296" indent="0">
              <a:buNone/>
            </a:pPr>
            <a:endParaRPr lang="zh-CN" altLang="en-US" sz="2800" dirty="0"/>
          </a:p>
        </p:txBody>
      </p:sp>
      <p:sp>
        <p:nvSpPr>
          <p:cNvPr id="4" name="标题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日产、丰田、</a:t>
            </a:r>
            <a:r>
              <a:rPr lang="zh-CN" altLang="zh-CN" b="1" dirty="0" smtClean="0">
                <a:effectLst/>
              </a:rPr>
              <a:t>大众</a:t>
            </a:r>
            <a:r>
              <a:rPr lang="en-US" altLang="zh-CN" b="1" dirty="0" smtClean="0">
                <a:effectLst/>
              </a:rPr>
              <a:t/>
            </a:r>
            <a:br>
              <a:rPr lang="en-US" altLang="zh-CN" b="1" dirty="0" smtClean="0">
                <a:effectLst/>
              </a:rPr>
            </a:br>
            <a:r>
              <a:rPr lang="en-US" altLang="zh-CN" b="1" dirty="0">
                <a:effectLst/>
              </a:rPr>
              <a:t> </a:t>
            </a:r>
            <a:r>
              <a:rPr lang="en-US" altLang="zh-CN" b="1" dirty="0" smtClean="0">
                <a:effectLst/>
              </a:rPr>
              <a:t>               </a:t>
            </a:r>
            <a:r>
              <a:rPr lang="zh-CN" altLang="zh-CN" b="1" dirty="0" smtClean="0">
                <a:effectLst/>
              </a:rPr>
              <a:t>汽车</a:t>
            </a:r>
            <a:r>
              <a:rPr lang="zh-CN" altLang="zh-CN" b="1" dirty="0">
                <a:effectLst/>
              </a:rPr>
              <a:t>起动系电路</a:t>
            </a:r>
            <a:endParaRPr lang="zh-CN" altLang="zh-CN" dirty="0">
              <a:effectLst/>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3" y="2132856"/>
            <a:ext cx="6926033"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621099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日产、丰田、</a:t>
            </a:r>
            <a:r>
              <a:rPr lang="zh-CN" altLang="zh-CN" b="1" dirty="0" smtClean="0">
                <a:effectLst/>
              </a:rPr>
              <a:t>大众</a:t>
            </a:r>
            <a:r>
              <a:rPr lang="en-US" altLang="zh-CN" b="1" dirty="0" smtClean="0">
                <a:effectLst/>
              </a:rPr>
              <a:t/>
            </a:r>
            <a:br>
              <a:rPr lang="en-US" altLang="zh-CN" b="1" dirty="0" smtClean="0">
                <a:effectLst/>
              </a:rPr>
            </a:br>
            <a:r>
              <a:rPr lang="en-US" altLang="zh-CN" b="1" dirty="0">
                <a:effectLst/>
              </a:rPr>
              <a:t> </a:t>
            </a:r>
            <a:r>
              <a:rPr lang="en-US" altLang="zh-CN" b="1" dirty="0" smtClean="0">
                <a:effectLst/>
              </a:rPr>
              <a:t>               </a:t>
            </a:r>
            <a:r>
              <a:rPr lang="zh-CN" altLang="zh-CN" b="1" dirty="0" smtClean="0">
                <a:effectLst/>
              </a:rPr>
              <a:t>汽车</a:t>
            </a:r>
            <a:r>
              <a:rPr lang="zh-CN" altLang="zh-CN" b="1" dirty="0">
                <a:effectLst/>
              </a:rPr>
              <a:t>起动系电路</a:t>
            </a:r>
            <a:endParaRPr lang="zh-CN" altLang="zh-CN" dirty="0">
              <a:effectLst/>
            </a:endParaRP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7704" y="1556791"/>
            <a:ext cx="6192688" cy="4905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18706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b="1" dirty="0" smtClean="0"/>
              <a:t>（</a:t>
            </a:r>
            <a:r>
              <a:rPr lang="en-US" altLang="zh-CN" b="1" dirty="0"/>
              <a:t>2</a:t>
            </a:r>
            <a:r>
              <a:rPr lang="zh-CN" altLang="en-US" b="1" dirty="0" smtClean="0"/>
              <a:t>）</a:t>
            </a:r>
            <a:r>
              <a:rPr lang="zh-CN" altLang="zh-CN" b="1" dirty="0" smtClean="0"/>
              <a:t>图</a:t>
            </a:r>
            <a:r>
              <a:rPr lang="en-US" altLang="zh-CN" b="1" dirty="0"/>
              <a:t>4-1</a:t>
            </a:r>
            <a:r>
              <a:rPr lang="zh-CN" altLang="zh-CN" b="1" dirty="0"/>
              <a:t>电路分析</a:t>
            </a:r>
            <a:r>
              <a:rPr lang="zh-CN" altLang="zh-CN" b="1" dirty="0" smtClean="0"/>
              <a:t>：</a:t>
            </a:r>
            <a:endParaRPr lang="en-US" altLang="zh-CN" b="1" dirty="0" smtClean="0"/>
          </a:p>
          <a:p>
            <a:pPr marL="82296" indent="0">
              <a:buNone/>
            </a:pPr>
            <a:endParaRPr lang="zh-CN" altLang="zh-CN" dirty="0"/>
          </a:p>
          <a:p>
            <a:endParaRPr lang="zh-CN" altLang="en-US" dirty="0"/>
          </a:p>
        </p:txBody>
      </p:sp>
      <p:sp>
        <p:nvSpPr>
          <p:cNvPr id="4" name="标题 1"/>
          <p:cNvSpPr>
            <a:spLocks noGrp="1"/>
          </p:cNvSpPr>
          <p:nvPr>
            <p:ph type="title"/>
          </p:nvPr>
        </p:nvSpPr>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204864"/>
            <a:ext cx="7216375" cy="2344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66823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87624" y="1196752"/>
            <a:ext cx="7746064" cy="5051648"/>
          </a:xfrm>
        </p:spPr>
        <p:txBody>
          <a:bodyPr>
            <a:normAutofit/>
          </a:bodyPr>
          <a:lstStyle/>
          <a:p>
            <a:pPr marL="82296" indent="0">
              <a:buNone/>
            </a:pPr>
            <a:r>
              <a:rPr lang="zh-CN" altLang="en-US" sz="2400" dirty="0" smtClean="0"/>
              <a:t>（</a:t>
            </a:r>
            <a:r>
              <a:rPr lang="en-US" altLang="zh-CN" sz="2400" dirty="0" smtClean="0"/>
              <a:t>3</a:t>
            </a:r>
            <a:r>
              <a:rPr lang="zh-CN" altLang="en-US" sz="2400" dirty="0" smtClean="0"/>
              <a:t>）</a:t>
            </a:r>
            <a:r>
              <a:rPr lang="zh-CN" altLang="zh-CN" sz="2400" dirty="0" smtClean="0"/>
              <a:t>常见</a:t>
            </a:r>
            <a:r>
              <a:rPr lang="zh-CN" altLang="zh-CN" sz="2400" dirty="0"/>
              <a:t>点火开关有普通点火开关和智能无钥匙起动系统，见下</a:t>
            </a:r>
            <a:r>
              <a:rPr lang="zh-CN" altLang="zh-CN" sz="2400" dirty="0" smtClean="0"/>
              <a:t>表</a:t>
            </a:r>
            <a:r>
              <a:rPr lang="zh-CN" altLang="en-US" sz="2400" dirty="0" smtClean="0"/>
              <a:t>：</a:t>
            </a:r>
            <a:endParaRPr lang="en-US" altLang="zh-CN" sz="2400" dirty="0" smtClean="0"/>
          </a:p>
          <a:p>
            <a:pPr marL="82296" indent="0">
              <a:buNone/>
            </a:pPr>
            <a:endParaRPr lang="zh-CN" altLang="en-US" sz="2400" dirty="0"/>
          </a:p>
        </p:txBody>
      </p:sp>
      <p:sp>
        <p:nvSpPr>
          <p:cNvPr id="4" name="标题 1"/>
          <p:cNvSpPr>
            <a:spLocks noGrp="1"/>
          </p:cNvSpPr>
          <p:nvPr>
            <p:ph type="title"/>
          </p:nvPr>
        </p:nvSpPr>
        <p:spPr>
          <a:xfrm>
            <a:off x="1259632" y="116632"/>
            <a:ext cx="7498080" cy="1143000"/>
          </a:xfrm>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2098306"/>
            <a:ext cx="5328592" cy="4571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42331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1600" y="1268760"/>
            <a:ext cx="7962088" cy="4979640"/>
          </a:xfrm>
        </p:spPr>
        <p:txBody>
          <a:bodyPr/>
          <a:lstStyle/>
          <a:p>
            <a:pPr marL="82296" indent="0">
              <a:buNone/>
            </a:pPr>
            <a:r>
              <a:rPr lang="en-US" altLang="zh-CN" sz="2400" b="1" dirty="0"/>
              <a:t>2</a:t>
            </a:r>
            <a:r>
              <a:rPr lang="en-US" altLang="zh-CN" sz="2400" b="1" dirty="0" smtClean="0"/>
              <a:t>.</a:t>
            </a:r>
            <a:r>
              <a:rPr lang="zh-CN" altLang="en-US" sz="2400" b="1" dirty="0" smtClean="0"/>
              <a:t>、</a:t>
            </a:r>
            <a:r>
              <a:rPr lang="zh-CN" altLang="zh-CN" sz="2400" b="1" dirty="0" smtClean="0"/>
              <a:t>起动机</a:t>
            </a:r>
            <a:r>
              <a:rPr lang="zh-CN" altLang="zh-CN" sz="2400" b="1" dirty="0"/>
              <a:t>的分类和组成 </a:t>
            </a:r>
            <a:endParaRPr lang="en-US" altLang="zh-CN" sz="2400" b="1" dirty="0" smtClean="0"/>
          </a:p>
          <a:p>
            <a:pPr marL="82296" indent="0">
              <a:buNone/>
            </a:pPr>
            <a:r>
              <a:rPr lang="zh-CN" altLang="en-US" sz="2400" b="1" dirty="0" smtClean="0"/>
              <a:t>（</a:t>
            </a:r>
            <a:r>
              <a:rPr lang="en-US" altLang="zh-CN" sz="2400" b="1" dirty="0" smtClean="0"/>
              <a:t>1</a:t>
            </a:r>
            <a:r>
              <a:rPr lang="zh-CN" altLang="en-US" sz="2400" b="1" dirty="0"/>
              <a:t>）</a:t>
            </a:r>
            <a:r>
              <a:rPr lang="zh-CN" altLang="zh-CN" sz="2400" b="1" dirty="0" smtClean="0"/>
              <a:t> </a:t>
            </a:r>
            <a:r>
              <a:rPr lang="zh-CN" altLang="zh-CN" sz="2400" b="1" dirty="0"/>
              <a:t>起动机分类</a:t>
            </a:r>
            <a:endParaRPr lang="zh-CN" altLang="zh-CN" sz="2400" dirty="0"/>
          </a:p>
          <a:p>
            <a:r>
              <a:rPr lang="zh-CN" altLang="zh-CN" sz="2400" dirty="0"/>
              <a:t>汽车起动机按照控制方式的不同可分为机械式控制起动机和电磁式控制起动机两种。现代汽车上采用的都是电磁式控制起动方式。电磁式控制起动机方式中，以直流串励式起动机、永磁式起动机和减速式起动机三种起动机最为常见，如图</a:t>
            </a:r>
            <a:r>
              <a:rPr lang="en-US" altLang="zh-CN" sz="2400" dirty="0"/>
              <a:t>4-2</a:t>
            </a:r>
            <a:r>
              <a:rPr lang="zh-CN" altLang="zh-CN" sz="2400" dirty="0"/>
              <a:t>所示</a:t>
            </a:r>
            <a:r>
              <a:rPr lang="zh-CN" altLang="zh-CN" sz="2400" dirty="0" smtClean="0"/>
              <a:t>。</a:t>
            </a:r>
            <a:endParaRPr lang="en-US" altLang="zh-CN" sz="2400" dirty="0" smtClean="0"/>
          </a:p>
          <a:p>
            <a:endParaRPr lang="zh-CN" altLang="zh-CN" sz="2400" dirty="0"/>
          </a:p>
          <a:p>
            <a:pPr marL="82296" indent="0">
              <a:buNone/>
            </a:pPr>
            <a:endParaRPr lang="zh-CN" altLang="en-US" dirty="0"/>
          </a:p>
        </p:txBody>
      </p:sp>
      <p:sp>
        <p:nvSpPr>
          <p:cNvPr id="4" name="标题 1"/>
          <p:cNvSpPr>
            <a:spLocks noGrp="1"/>
          </p:cNvSpPr>
          <p:nvPr>
            <p:ph type="title"/>
          </p:nvPr>
        </p:nvSpPr>
        <p:spPr>
          <a:xfrm>
            <a:off x="1187624" y="116632"/>
            <a:ext cx="7498080" cy="1143000"/>
          </a:xfrm>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4193002"/>
            <a:ext cx="6306037" cy="19457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13653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 起动机的分类方法很多，主要有以下几种：</a:t>
            </a:r>
          </a:p>
          <a:p>
            <a:pPr marL="82296" indent="0">
              <a:buNone/>
            </a:pPr>
            <a:r>
              <a:rPr lang="zh-CN" altLang="zh-CN" dirty="0" smtClean="0"/>
              <a:t>①</a:t>
            </a:r>
            <a:r>
              <a:rPr lang="zh-CN" altLang="zh-CN" dirty="0"/>
              <a:t>按电动机种类分为永磁式起动机和电动励磁式起动机。</a:t>
            </a:r>
          </a:p>
          <a:p>
            <a:pPr marL="82296" indent="0">
              <a:buNone/>
            </a:pPr>
            <a:r>
              <a:rPr lang="en-US" altLang="zh-CN" dirty="0" smtClean="0"/>
              <a:t> </a:t>
            </a:r>
            <a:r>
              <a:rPr lang="zh-CN" altLang="zh-CN" dirty="0"/>
              <a:t>②按控制机构分为机械控制式起动机和电磁控制式起动机。</a:t>
            </a:r>
          </a:p>
          <a:p>
            <a:pPr marL="82296" indent="0">
              <a:buNone/>
            </a:pPr>
            <a:r>
              <a:rPr lang="zh-CN" altLang="zh-CN" dirty="0" smtClean="0"/>
              <a:t>③</a:t>
            </a:r>
            <a:r>
              <a:rPr lang="zh-CN" altLang="zh-CN" dirty="0"/>
              <a:t>按传动机构分为惯性啮合式起动机、强制啮合式起动机、电枢移动式起动机和减速式起动机。</a:t>
            </a:r>
          </a:p>
          <a:p>
            <a:endParaRPr lang="zh-CN" altLang="en-US" dirty="0"/>
          </a:p>
        </p:txBody>
      </p:sp>
      <p:sp>
        <p:nvSpPr>
          <p:cNvPr id="4" name="标题 1"/>
          <p:cNvSpPr>
            <a:spLocks noGrp="1"/>
          </p:cNvSpPr>
          <p:nvPr>
            <p:ph type="title"/>
          </p:nvPr>
        </p:nvSpPr>
        <p:spPr>
          <a:xfrm>
            <a:off x="1259632" y="274638"/>
            <a:ext cx="7674056" cy="1143000"/>
          </a:xfrm>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spTree>
    <p:extLst>
      <p:ext uri="{BB962C8B-B14F-4D97-AF65-F5344CB8AC3E}">
        <p14:creationId xmlns:p14="http://schemas.microsoft.com/office/powerpoint/2010/main" val="20072935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340768"/>
            <a:ext cx="7890080" cy="4907632"/>
          </a:xfrm>
        </p:spPr>
        <p:txBody>
          <a:bodyPr>
            <a:normAutofit fontScale="92500" lnSpcReduction="10000"/>
          </a:bodyPr>
          <a:lstStyle/>
          <a:p>
            <a:pPr marL="82296" indent="0">
              <a:buNone/>
            </a:pPr>
            <a:r>
              <a:rPr lang="zh-CN" altLang="en-US" sz="2400" b="1" dirty="0" smtClean="0"/>
              <a:t>（</a:t>
            </a:r>
            <a:r>
              <a:rPr lang="en-US" altLang="zh-CN" sz="2400" b="1" dirty="0" smtClean="0"/>
              <a:t>2</a:t>
            </a:r>
            <a:r>
              <a:rPr lang="zh-CN" altLang="en-US" sz="2400" b="1" dirty="0" smtClean="0"/>
              <a:t>）</a:t>
            </a:r>
            <a:r>
              <a:rPr lang="zh-CN" altLang="zh-CN" sz="2400" b="1" dirty="0" smtClean="0"/>
              <a:t>起动机</a:t>
            </a:r>
            <a:r>
              <a:rPr lang="zh-CN" altLang="zh-CN" sz="2400" b="1" dirty="0"/>
              <a:t>的组成</a:t>
            </a:r>
            <a:endParaRPr lang="zh-CN" altLang="zh-CN" sz="2400" dirty="0"/>
          </a:p>
          <a:p>
            <a:r>
              <a:rPr lang="en-US" altLang="zh-CN" sz="2400" dirty="0"/>
              <a:t> </a:t>
            </a:r>
            <a:r>
              <a:rPr lang="en-US" altLang="zh-CN" sz="2400" dirty="0" smtClean="0"/>
              <a:t> </a:t>
            </a:r>
            <a:r>
              <a:rPr lang="zh-CN" altLang="zh-CN" sz="2400" dirty="0"/>
              <a:t>起动机由直流电动机、传动机构、控制机构（电磁开关）三部分组成，如图</a:t>
            </a:r>
            <a:r>
              <a:rPr lang="en-US" altLang="zh-CN" sz="2400" dirty="0"/>
              <a:t>4</a:t>
            </a:r>
            <a:r>
              <a:rPr lang="zh-CN" altLang="zh-CN" sz="2400" dirty="0"/>
              <a:t>—</a:t>
            </a:r>
            <a:r>
              <a:rPr lang="en-US" altLang="zh-CN" sz="2400" dirty="0"/>
              <a:t>3</a:t>
            </a:r>
            <a:r>
              <a:rPr lang="zh-CN" altLang="zh-CN" sz="2400" dirty="0"/>
              <a:t>所示。</a:t>
            </a:r>
          </a:p>
          <a:p>
            <a:pPr marL="82296" indent="0">
              <a:buNone/>
            </a:pPr>
            <a:r>
              <a:rPr lang="zh-CN" altLang="zh-CN" sz="2400" dirty="0"/>
              <a:t>①直流电动机的作用——将蓄电池输入的电能转换成机械能，产生电磁转矩。</a:t>
            </a:r>
          </a:p>
          <a:p>
            <a:pPr marL="82296" indent="0">
              <a:buNone/>
            </a:pPr>
            <a:r>
              <a:rPr lang="zh-CN" altLang="zh-CN" sz="2400" dirty="0"/>
              <a:t>②传动机构的作用——起动发动机时，使起动小齿轮与飞轮齿圈啮合，将电动机的转矩传给发动机的曲轴，在发动机起动后又能及时切断曲轴与电动机的动力传递。</a:t>
            </a:r>
          </a:p>
          <a:p>
            <a:pPr marL="82296" indent="0">
              <a:buNone/>
            </a:pPr>
            <a:r>
              <a:rPr lang="zh-CN" altLang="zh-CN" sz="2400" dirty="0"/>
              <a:t>③控制机构（又称操纵机构或</a:t>
            </a:r>
            <a:r>
              <a:rPr lang="zh-CN" altLang="zh-CN" sz="2400" dirty="0" smtClean="0"/>
              <a:t>电磁</a:t>
            </a:r>
            <a:endParaRPr lang="en-US" altLang="zh-CN" sz="2400" dirty="0" smtClean="0"/>
          </a:p>
          <a:p>
            <a:pPr marL="82296" indent="0">
              <a:buNone/>
            </a:pPr>
            <a:r>
              <a:rPr lang="zh-CN" altLang="zh-CN" sz="2400" dirty="0" smtClean="0"/>
              <a:t>开关</a:t>
            </a:r>
            <a:r>
              <a:rPr lang="zh-CN" altLang="zh-CN" sz="2400" dirty="0"/>
              <a:t>）的作用——接通或切断蓄</a:t>
            </a:r>
            <a:r>
              <a:rPr lang="zh-CN" altLang="zh-CN" sz="2400" dirty="0" smtClean="0"/>
              <a:t>电</a:t>
            </a:r>
            <a:endParaRPr lang="en-US" altLang="zh-CN" sz="2400" dirty="0" smtClean="0"/>
          </a:p>
          <a:p>
            <a:pPr marL="82296" indent="0">
              <a:buNone/>
            </a:pPr>
            <a:r>
              <a:rPr lang="zh-CN" altLang="zh-CN" sz="2400" dirty="0" smtClean="0"/>
              <a:t>池</a:t>
            </a:r>
            <a:r>
              <a:rPr lang="zh-CN" altLang="zh-CN" sz="2400" dirty="0"/>
              <a:t>与直流电动机之间的电路，</a:t>
            </a:r>
            <a:r>
              <a:rPr lang="zh-CN" altLang="zh-CN" sz="2400" dirty="0" smtClean="0"/>
              <a:t>控制</a:t>
            </a:r>
            <a:endParaRPr lang="en-US" altLang="zh-CN" sz="2400" dirty="0" smtClean="0"/>
          </a:p>
          <a:p>
            <a:pPr marL="82296" indent="0">
              <a:buNone/>
            </a:pPr>
            <a:r>
              <a:rPr lang="zh-CN" altLang="zh-CN" sz="2400" dirty="0" smtClean="0"/>
              <a:t>起动机</a:t>
            </a:r>
            <a:r>
              <a:rPr lang="zh-CN" altLang="zh-CN" sz="2400" dirty="0"/>
              <a:t>小齿轮与发动机的飞轮的</a:t>
            </a:r>
            <a:r>
              <a:rPr lang="zh-CN" altLang="zh-CN" sz="2400" dirty="0" smtClean="0"/>
              <a:t>啮</a:t>
            </a:r>
            <a:endParaRPr lang="en-US" altLang="zh-CN" sz="2400" dirty="0" smtClean="0"/>
          </a:p>
          <a:p>
            <a:pPr marL="82296" indent="0">
              <a:buNone/>
            </a:pPr>
            <a:r>
              <a:rPr lang="zh-CN" altLang="zh-CN" sz="2400" dirty="0" smtClean="0"/>
              <a:t>合</a:t>
            </a:r>
            <a:r>
              <a:rPr lang="zh-CN" altLang="zh-CN" sz="2400" dirty="0"/>
              <a:t>与分离。</a:t>
            </a:r>
          </a:p>
          <a:p>
            <a:endParaRPr lang="zh-CN" altLang="en-US" dirty="0"/>
          </a:p>
        </p:txBody>
      </p:sp>
      <p:sp>
        <p:nvSpPr>
          <p:cNvPr id="4" name="标题 1"/>
          <p:cNvSpPr>
            <a:spLocks noGrp="1"/>
          </p:cNvSpPr>
          <p:nvPr>
            <p:ph type="title"/>
          </p:nvPr>
        </p:nvSpPr>
        <p:spPr>
          <a:xfrm>
            <a:off x="1187624" y="188640"/>
            <a:ext cx="7498080" cy="1143000"/>
          </a:xfrm>
        </p:spPr>
        <p:style>
          <a:lnRef idx="2">
            <a:schemeClr val="accent5"/>
          </a:lnRef>
          <a:fillRef idx="1">
            <a:schemeClr val="lt1"/>
          </a:fillRef>
          <a:effectRef idx="0">
            <a:schemeClr val="accent5"/>
          </a:effectRef>
          <a:fontRef idx="minor">
            <a:schemeClr val="dk1"/>
          </a:fontRef>
        </p:style>
        <p:txBody>
          <a:bodyPr>
            <a:normAutofit/>
          </a:bodyPr>
          <a:lstStyle/>
          <a:p>
            <a:r>
              <a:rPr lang="zh-CN" altLang="zh-CN" b="1" dirty="0">
                <a:effectLst/>
              </a:rPr>
              <a:t>任务一</a:t>
            </a:r>
            <a:r>
              <a:rPr lang="en-US" altLang="zh-CN" b="1" dirty="0">
                <a:effectLst/>
              </a:rPr>
              <a:t>   </a:t>
            </a:r>
            <a:r>
              <a:rPr lang="zh-CN" altLang="zh-CN" b="1" dirty="0" smtClean="0">
                <a:effectLst/>
              </a:rPr>
              <a:t>认识</a:t>
            </a:r>
            <a:r>
              <a:rPr lang="zh-CN" altLang="zh-CN" b="1" dirty="0">
                <a:effectLst/>
              </a:rPr>
              <a:t>汽车起动机</a:t>
            </a:r>
            <a:r>
              <a:rPr lang="zh-CN" altLang="zh-CN" b="1" dirty="0" smtClean="0">
                <a:effectLst/>
              </a:rPr>
              <a:t>系统</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4276154"/>
            <a:ext cx="2857500" cy="1838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372968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1315</TotalTime>
  <Words>2351</Words>
  <Application>Microsoft Office PowerPoint</Application>
  <PresentationFormat>全屏显示(4:3)</PresentationFormat>
  <Paragraphs>169</Paragraphs>
  <Slides>49</Slides>
  <Notes>0</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夏至</vt:lpstr>
      <vt:lpstr>  汽车电器检修</vt:lpstr>
      <vt:lpstr>项目四    起动机系统故障检修</vt:lpstr>
      <vt:lpstr>项目四    起动机系统故障检修</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任务一   认识汽车起动机系统</vt:lpstr>
      <vt:lpstr>任务二  检修汽车起动机系统</vt:lpstr>
      <vt:lpstr>任务二  检修汽车起动机系统</vt:lpstr>
      <vt:lpstr>任务二   检修汽车起动机系统</vt:lpstr>
      <vt:lpstr>任务二   检修汽车起动机系统</vt:lpstr>
      <vt:lpstr>任务二   检修汽车起动机系统</vt:lpstr>
      <vt:lpstr>任务二   检修汽车起动机系统</vt:lpstr>
      <vt:lpstr>任务二   检修汽车起动机系统</vt:lpstr>
      <vt:lpstr>任务二   检修汽车起动机系统</vt:lpstr>
      <vt:lpstr>任务二   检修汽车起动机系统</vt:lpstr>
      <vt:lpstr>任务二   检修汽车起动机系统</vt:lpstr>
      <vt:lpstr>任务二   检修汽车起动机系统</vt:lpstr>
      <vt:lpstr>任务二   检修汽车起动机系统</vt:lpstr>
      <vt:lpstr>任务二   检修汽车起动机系统</vt:lpstr>
      <vt:lpstr>任务二   检修汽车起动机系统</vt:lpstr>
      <vt:lpstr>任务二   检修汽车起动机系统</vt:lpstr>
      <vt:lpstr>任务二   检修汽车起动机系统</vt:lpstr>
      <vt:lpstr>任务三    认识日产、丰田、大众                汽车起动系电路</vt:lpstr>
      <vt:lpstr>任务三     认识日产、丰田、大众                 汽车起动系电路</vt:lpstr>
      <vt:lpstr>任务三     认识日产、丰田、大众                 汽车起动系电路</vt:lpstr>
      <vt:lpstr>任务三     认识日产、丰田、大众                 汽车起动系电路</vt:lpstr>
      <vt:lpstr>任务三     认识日产、丰田、大众                 汽车起动系电路</vt:lpstr>
      <vt:lpstr>任务三     认识日产、丰田、大众                 汽车起动系电路</vt:lpstr>
      <vt:lpstr>任务三     认识日产、丰田、大众                 汽车起动系电路</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汽车电器维修</dc:title>
  <dc:creator>lhp</dc:creator>
  <cp:lastModifiedBy>Windows User</cp:lastModifiedBy>
  <cp:revision>79</cp:revision>
  <dcterms:created xsi:type="dcterms:W3CDTF">2018-04-03T13:03:28Z</dcterms:created>
  <dcterms:modified xsi:type="dcterms:W3CDTF">2018-04-09T11:44:49Z</dcterms:modified>
</cp:coreProperties>
</file>