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87" r:id="rId3"/>
    <p:sldId id="388" r:id="rId4"/>
    <p:sldId id="392" r:id="rId5"/>
    <p:sldId id="397" r:id="rId6"/>
    <p:sldId id="399" r:id="rId7"/>
    <p:sldId id="400" r:id="rId8"/>
    <p:sldId id="403" r:id="rId9"/>
    <p:sldId id="405" r:id="rId10"/>
    <p:sldId id="409" r:id="rId11"/>
    <p:sldId id="415" r:id="rId12"/>
  </p:sldIdLst>
  <p:sldSz cx="12192000" cy="6858000"/>
  <p:notesSz cx="7103745" cy="1023429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666" y="102"/>
      </p:cViewPr>
      <p:guideLst>
        <p:guide orient="horz" pos="2165"/>
        <p:guide pos="382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</a:fld>
            <a:endParaRPr 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0175" y="2169417"/>
            <a:ext cx="9144000" cy="2187001"/>
          </a:xfrm>
        </p:spPr>
        <p:txBody>
          <a:bodyPr>
            <a:normAutofit/>
          </a:bodyPr>
          <a:lstStyle/>
          <a:p>
            <a:r>
              <a:rPr lang="zh-CN" altLang="en-US"/>
              <a:t>畅游网络，让人生轻舞飞扬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94735" y="935990"/>
            <a:ext cx="50025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ym typeface="+mn-ea"/>
              </a:rPr>
              <a:t>项目六</a:t>
            </a:r>
            <a:endParaRPr lang="zh-CN" altLang="en-US" sz="8000"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87172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预防中职生网络犯罪的对策</a:t>
            </a:r>
            <a:endParaRPr lang="zh-CN" altLang="en-US" sz="2800"/>
          </a:p>
          <a:p>
            <a:pPr algn="l"/>
            <a:r>
              <a:rPr lang="zh-CN" altLang="en-US" sz="2800"/>
              <a:t>（一）加强网络文化引导，促进“绿色”网络文化建设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807085" y="2155825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（二）加强网络思想道德教育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807085" y="2677795"/>
            <a:ext cx="6583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（三）加强网络结构管理，改进网络立法</a:t>
            </a:r>
            <a:endParaRPr lang="zh-CN" altLang="en-US" sz="2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76504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网络对学生的积极意义</a:t>
            </a:r>
            <a:endParaRPr lang="zh-CN" altLang="en-US" sz="2800"/>
          </a:p>
          <a:p>
            <a:pPr algn="l"/>
            <a:r>
              <a:rPr lang="zh-CN" altLang="en-US" sz="2800"/>
              <a:t>（一）网络为学生提供了求知和学校的广阔空间</a:t>
            </a:r>
            <a:endParaRPr lang="zh-CN" altLang="en-US" sz="28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第一节</a:t>
            </a:r>
            <a:r>
              <a:rPr lang="en-US" sz="4000"/>
              <a:t> </a:t>
            </a:r>
            <a:r>
              <a:rPr sz="4000"/>
              <a:t>中职生与计算机网络安全</a:t>
            </a:r>
            <a:endParaRPr sz="4000"/>
          </a:p>
        </p:txBody>
      </p:sp>
      <p:sp>
        <p:nvSpPr>
          <p:cNvPr id="3" name="文本框 2"/>
          <p:cNvSpPr txBox="1"/>
          <p:nvPr/>
        </p:nvSpPr>
        <p:spPr>
          <a:xfrm>
            <a:off x="807085" y="2155825"/>
            <a:ext cx="7650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（二）网络为学生获得各种信息提供了新的渠道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807085" y="2677795"/>
            <a:ext cx="6583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（三）网络有助于学生不断提高自身技能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807085" y="3199765"/>
            <a:ext cx="1013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（四）网络有助于拓宽学生的思路和视野，开发学生内在的潜能</a:t>
            </a:r>
            <a:endParaRPr lang="zh-CN" altLang="en-US" sz="2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108508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网络对学生的负面影响</a:t>
            </a:r>
            <a:endParaRPr lang="zh-CN" altLang="en-US" sz="2800" dirty="0"/>
          </a:p>
          <a:p>
            <a:pPr algn="l"/>
            <a:r>
              <a:rPr lang="zh-CN" altLang="en-US" sz="2800" dirty="0"/>
              <a:t>（一）网络对学生的人生观、价值观和世界观的形成构成了潜在威胁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807085" y="2155825"/>
            <a:ext cx="92252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（二）网络是许多学生沉溺于网络虚拟世界，脱离现实，</a:t>
            </a:r>
            <a:endParaRPr lang="zh-CN" altLang="en-US" sz="2800" dirty="0"/>
          </a:p>
          <a:p>
            <a:pPr algn="l"/>
            <a:r>
              <a:rPr lang="en-US" altLang="zh-CN" sz="2800" dirty="0"/>
              <a:t>						</a:t>
            </a:r>
            <a:r>
              <a:rPr lang="zh-CN" altLang="en-US" sz="2800" dirty="0"/>
              <a:t>也使一些学生荒废学业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807085" y="3108960"/>
            <a:ext cx="101904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（三）网络中的不良信息和</a:t>
            </a:r>
            <a:endParaRPr lang="zh-CN" altLang="en-US" sz="2800" dirty="0"/>
          </a:p>
          <a:p>
            <a:pPr algn="l"/>
            <a:r>
              <a:rPr lang="en-US" altLang="zh-CN" sz="2800" dirty="0"/>
              <a:t>		</a:t>
            </a:r>
            <a:r>
              <a:rPr lang="zh-CN" altLang="en-US" sz="2800" dirty="0"/>
              <a:t>网络发犯罪对学生的身心健康和安全构成危害和威胁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807085" y="4062095"/>
            <a:ext cx="6327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中职生应如何保护自己的计算机安全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807085" y="4584065"/>
            <a:ext cx="6682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四 中职生校内上网如何防止“黑客”攻击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305425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网上购物中的陷阱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1.网上购物存在的安全问题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2.应对措施</a:t>
            </a:r>
            <a:endParaRPr lang="zh-CN" altLang="en-US" sz="28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第二节</a:t>
            </a:r>
            <a:r>
              <a:rPr lang="en-US" sz="4000"/>
              <a:t> </a:t>
            </a:r>
            <a:r>
              <a:rPr sz="4000"/>
              <a:t>几种重要网上行为的安全</a:t>
            </a:r>
            <a:endParaRPr sz="4000"/>
          </a:p>
        </p:txBody>
      </p:sp>
      <p:sp>
        <p:nvSpPr>
          <p:cNvPr id="3" name="文本框 2"/>
          <p:cNvSpPr txBox="1"/>
          <p:nvPr/>
        </p:nvSpPr>
        <p:spPr>
          <a:xfrm>
            <a:off x="807085" y="2453520"/>
            <a:ext cx="3482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网络聊天中的危险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549140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网上银行存在的安全隐患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1.信息泄露隐患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2.“黑客”木马隐患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3.技术漏洞隐患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4.个人大意隐患</a:t>
            </a:r>
            <a:endParaRPr lang="zh-CN" altLang="en-US" sz="2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104952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网络不良信息对中职生健康发展的影响</a:t>
            </a:r>
            <a:endParaRPr lang="zh-CN" altLang="en-US" sz="2800"/>
          </a:p>
          <a:p>
            <a:pPr algn="l"/>
            <a:r>
              <a:rPr lang="zh-CN" altLang="en-US" sz="2800"/>
              <a:t>（一）网络不良信息的诱惑性容易使部分中职生成瘾而丧失主体性</a:t>
            </a:r>
            <a:endParaRPr lang="zh-CN" altLang="en-US" sz="28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7930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第三节</a:t>
            </a:r>
            <a:r>
              <a:rPr lang="en-US" sz="4000"/>
              <a:t> </a:t>
            </a:r>
            <a:r>
              <a:rPr sz="4000"/>
              <a:t>互联网环境与中职生的健康</a:t>
            </a:r>
            <a:endParaRPr sz="4000"/>
          </a:p>
        </p:txBody>
      </p:sp>
      <p:sp>
        <p:nvSpPr>
          <p:cNvPr id="3" name="文本框 2"/>
          <p:cNvSpPr txBox="1"/>
          <p:nvPr/>
        </p:nvSpPr>
        <p:spPr>
          <a:xfrm>
            <a:off x="807085" y="2155825"/>
            <a:ext cx="8361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（二）网络信息的虚拟性还容易造成中职生发展风险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807085" y="2677795"/>
            <a:ext cx="1049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（三）网络交往的虚拟性与诱惑容易导致部分中职生的反社会行为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668274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如何预防网络不良信息对中职生的侵害</a:t>
            </a:r>
            <a:endParaRPr lang="zh-CN" altLang="en-US" sz="2800"/>
          </a:p>
          <a:p>
            <a:pPr algn="l"/>
            <a:r>
              <a:rPr lang="zh-CN" altLang="en-US" sz="2800"/>
              <a:t>（一）加强网络教育，提高思想认识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807085" y="2155825"/>
            <a:ext cx="5872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（二）加强正确引导。倡导文明上网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5168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中职生网络犯罪现状</a:t>
            </a:r>
            <a:endParaRPr lang="zh-CN" altLang="en-US" sz="2800"/>
          </a:p>
          <a:p>
            <a:pPr algn="l"/>
            <a:r>
              <a:rPr lang="zh-CN" altLang="en-US" sz="2800"/>
              <a:t>（一）借用网络实施新的传统犯罪</a:t>
            </a:r>
            <a:endParaRPr lang="zh-CN" altLang="en-US" sz="28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7930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第四节</a:t>
            </a:r>
            <a:r>
              <a:rPr lang="en-US" sz="4000"/>
              <a:t> </a:t>
            </a:r>
            <a:r>
              <a:rPr sz="4000"/>
              <a:t>计算机网络的违法犯罪活动</a:t>
            </a:r>
            <a:endParaRPr sz="4000"/>
          </a:p>
        </p:txBody>
      </p:sp>
      <p:sp>
        <p:nvSpPr>
          <p:cNvPr id="3" name="文本框 2"/>
          <p:cNvSpPr txBox="1"/>
          <p:nvPr/>
        </p:nvSpPr>
        <p:spPr>
          <a:xfrm>
            <a:off x="807085" y="2144395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（二）网络“黑客”入侵频繁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807085" y="2666365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（三）侵犯财产型犯罪居多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807085" y="3168015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（四）网络智能化犯罪</a:t>
            </a:r>
            <a:endParaRPr lang="zh-CN" altLang="en-US" sz="2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516880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中职生网络犯罪的根源</a:t>
            </a:r>
            <a:endParaRPr lang="zh-CN" altLang="en-US" sz="2800"/>
          </a:p>
          <a:p>
            <a:pPr algn="l"/>
            <a:r>
              <a:rPr lang="zh-CN" altLang="en-US" sz="2800"/>
              <a:t>（一）中职生网络违法犯罪的动机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1.好奇心和表现欲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2.贪图钱财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3.爱慕虚荣、贪图享受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807085" y="3429000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（二）道德和法律意识淡化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807085" y="3950970"/>
            <a:ext cx="8361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（三）中职生心理的特殊性，心理上寻求刺激和宣泄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807085" y="4472940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（四）文化冲突与网络犯罪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807085" y="4975860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（五）网络的隐蔽和匿名性</a:t>
            </a:r>
            <a:endParaRPr lang="zh-CN" altLang="en-US" sz="2800" dirty="0"/>
          </a:p>
        </p:txBody>
      </p:sp>
      <p:sp>
        <p:nvSpPr>
          <p:cNvPr id="7" name="文本框 6"/>
          <p:cNvSpPr txBox="1"/>
          <p:nvPr/>
        </p:nvSpPr>
        <p:spPr>
          <a:xfrm>
            <a:off x="807085" y="5492822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（六）网络管理体系落后</a:t>
            </a:r>
            <a:endParaRPr lang="zh-CN" altLang="en-US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833</Words>
  <Application>WPS 演示</Application>
  <PresentationFormat>宽屏</PresentationFormat>
  <Paragraphs>90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Wingdings 3</vt:lpstr>
      <vt:lpstr>Arial</vt:lpstr>
      <vt:lpstr>幼圆</vt:lpstr>
      <vt:lpstr>Century Gothic</vt:lpstr>
      <vt:lpstr>微软雅黑</vt:lpstr>
      <vt:lpstr>Arial Unicode MS</vt:lpstr>
      <vt:lpstr>丝状</vt:lpstr>
      <vt:lpstr>畅游网络，让人生轻舞飞扬</vt:lpstr>
      <vt:lpstr>第一节 中职生与计算机网络安全</vt:lpstr>
      <vt:lpstr>PowerPoint 演示文稿</vt:lpstr>
      <vt:lpstr>第二节 几种重要网上行为的安全</vt:lpstr>
      <vt:lpstr>PowerPoint 演示文稿</vt:lpstr>
      <vt:lpstr>第三节 互联网环境与中职生的健康</vt:lpstr>
      <vt:lpstr>PowerPoint 演示文稿</vt:lpstr>
      <vt:lpstr>第四节 计算机网络的违法犯罪活动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和谐校园梦想起飞的地方</dc:title>
  <dc:creator/>
  <cp:lastModifiedBy>Newland</cp:lastModifiedBy>
  <cp:revision>54</cp:revision>
  <dcterms:created xsi:type="dcterms:W3CDTF">2019-09-19T02:01:00Z</dcterms:created>
  <dcterms:modified xsi:type="dcterms:W3CDTF">2022-10-10T02:18:51Z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2052-11.8.2.10229</vt:lpwstr>
  </property>
</Properties>
</file>