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42" r:id="rId1"/>
  </p:sldMasterIdLst>
  <p:notesMasterIdLst>
    <p:notesMasterId r:id="rId131"/>
  </p:notesMasterIdLst>
  <p:handoutMasterIdLst>
    <p:handoutMasterId r:id="rId132"/>
  </p:handoutMasterIdLst>
  <p:sldIdLst>
    <p:sldId id="256" r:id="rId2"/>
    <p:sldId id="257" r:id="rId3"/>
    <p:sldId id="262" r:id="rId4"/>
    <p:sldId id="263" r:id="rId5"/>
    <p:sldId id="265" r:id="rId6"/>
    <p:sldId id="266" r:id="rId7"/>
    <p:sldId id="268" r:id="rId8"/>
    <p:sldId id="267" r:id="rId9"/>
    <p:sldId id="269" r:id="rId10"/>
    <p:sldId id="270" r:id="rId11"/>
    <p:sldId id="271" r:id="rId12"/>
    <p:sldId id="272" r:id="rId13"/>
    <p:sldId id="274" r:id="rId14"/>
    <p:sldId id="273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8" r:id="rId24"/>
    <p:sldId id="289" r:id="rId25"/>
    <p:sldId id="290" r:id="rId26"/>
    <p:sldId id="291" r:id="rId27"/>
    <p:sldId id="293" r:id="rId28"/>
    <p:sldId id="294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10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0" r:id="rId51"/>
    <p:sldId id="322" r:id="rId52"/>
    <p:sldId id="323" r:id="rId53"/>
    <p:sldId id="324" r:id="rId54"/>
    <p:sldId id="327" r:id="rId55"/>
    <p:sldId id="325" r:id="rId56"/>
    <p:sldId id="328" r:id="rId57"/>
    <p:sldId id="329" r:id="rId58"/>
    <p:sldId id="330" r:id="rId59"/>
    <p:sldId id="332" r:id="rId60"/>
    <p:sldId id="333" r:id="rId61"/>
    <p:sldId id="334" r:id="rId62"/>
    <p:sldId id="335" r:id="rId63"/>
    <p:sldId id="336" r:id="rId64"/>
    <p:sldId id="338" r:id="rId65"/>
    <p:sldId id="339" r:id="rId66"/>
    <p:sldId id="464" r:id="rId67"/>
    <p:sldId id="465" r:id="rId68"/>
    <p:sldId id="340" r:id="rId69"/>
    <p:sldId id="341" r:id="rId70"/>
    <p:sldId id="342" r:id="rId71"/>
    <p:sldId id="343" r:id="rId72"/>
    <p:sldId id="344" r:id="rId73"/>
    <p:sldId id="345" r:id="rId74"/>
    <p:sldId id="346" r:id="rId75"/>
    <p:sldId id="347" r:id="rId76"/>
    <p:sldId id="348" r:id="rId77"/>
    <p:sldId id="349" r:id="rId78"/>
    <p:sldId id="350" r:id="rId79"/>
    <p:sldId id="351" r:id="rId80"/>
    <p:sldId id="352" r:id="rId81"/>
    <p:sldId id="353" r:id="rId82"/>
    <p:sldId id="354" r:id="rId83"/>
    <p:sldId id="355" r:id="rId84"/>
    <p:sldId id="356" r:id="rId85"/>
    <p:sldId id="357" r:id="rId86"/>
    <p:sldId id="358" r:id="rId87"/>
    <p:sldId id="359" r:id="rId88"/>
    <p:sldId id="360" r:id="rId89"/>
    <p:sldId id="361" r:id="rId90"/>
    <p:sldId id="362" r:id="rId91"/>
    <p:sldId id="363" r:id="rId92"/>
    <p:sldId id="364" r:id="rId93"/>
    <p:sldId id="365" r:id="rId94"/>
    <p:sldId id="366" r:id="rId95"/>
    <p:sldId id="368" r:id="rId96"/>
    <p:sldId id="369" r:id="rId97"/>
    <p:sldId id="370" r:id="rId98"/>
    <p:sldId id="384" r:id="rId99"/>
    <p:sldId id="387" r:id="rId100"/>
    <p:sldId id="388" r:id="rId101"/>
    <p:sldId id="392" r:id="rId102"/>
    <p:sldId id="397" r:id="rId103"/>
    <p:sldId id="399" r:id="rId104"/>
    <p:sldId id="400" r:id="rId105"/>
    <p:sldId id="403" r:id="rId106"/>
    <p:sldId id="405" r:id="rId107"/>
    <p:sldId id="409" r:id="rId108"/>
    <p:sldId id="415" r:id="rId109"/>
    <p:sldId id="418" r:id="rId110"/>
    <p:sldId id="419" r:id="rId111"/>
    <p:sldId id="422" r:id="rId112"/>
    <p:sldId id="426" r:id="rId113"/>
    <p:sldId id="432" r:id="rId114"/>
    <p:sldId id="440" r:id="rId115"/>
    <p:sldId id="437" r:id="rId116"/>
    <p:sldId id="438" r:id="rId117"/>
    <p:sldId id="439" r:id="rId118"/>
    <p:sldId id="441" r:id="rId119"/>
    <p:sldId id="443" r:id="rId120"/>
    <p:sldId id="444" r:id="rId121"/>
    <p:sldId id="446" r:id="rId122"/>
    <p:sldId id="448" r:id="rId123"/>
    <p:sldId id="451" r:id="rId124"/>
    <p:sldId id="452" r:id="rId125"/>
    <p:sldId id="453" r:id="rId126"/>
    <p:sldId id="455" r:id="rId127"/>
    <p:sldId id="459" r:id="rId128"/>
    <p:sldId id="458" r:id="rId129"/>
    <p:sldId id="463" r:id="rId130"/>
  </p:sldIdLst>
  <p:sldSz cx="12192000" cy="6858000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>
          <p15:clr>
            <a:srgbClr val="A4A3A4"/>
          </p15:clr>
        </p15:guide>
        <p15:guide id="2" pos="38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666" y="102"/>
      </p:cViewPr>
      <p:guideLst>
        <p:guide orient="horz" pos="2165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notesMaster" Target="notesMasters/notesMaster1.xml"/><Relationship Id="rId136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handoutMaster" Target="handoutMasters/handout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E070FFB-4418-B1FF-ED46-BF351F8E66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EE0EC46-8CB3-A92C-434A-FE40C8A086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729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81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493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702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2287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628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A53C62F-AE58-D6C4-BF89-A821D717C8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660A3B7-87EB-93E0-B24C-C55D5E2A2C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40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37AC982-D7E0-346C-27E6-B9FED9F0C7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981E499-287A-A1E8-3632-4708B9D38E0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821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F34B778-CEB0-32B3-EB18-CA3E31EEC4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80C4E04-FAD3-C182-4A2A-439AF5706D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1267D44-4FF5-155F-5216-8E00F7267F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4E23D8E-5099-97D1-AC2A-FFD587BA751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563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D6AB679-7FC1-9950-102A-874E315B5F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6808EC3-9485-62D0-393F-D104ED3D16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74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DAF41E8-4E5B-F8C3-B2AA-F394814466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347F451-5C3C-E302-47C6-70CD07D0155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39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09D3C1-AEF1-A4EF-EA1B-2F9B25E514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AD1B558-57C4-4214-F1AE-AF5811E883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889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481AD53-1DB7-C365-9182-771F4671A4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9B0D07E-399C-E39D-EB6A-086D512BE3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048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6DB81AA-26A0-C44D-4D79-DD3284A92F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2F3B9BB-D808-1E4B-CD5A-FD0F06FFEE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0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0796FC4-83B4-30B6-92B0-21F76547BE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C22BA3D-BDFD-C601-3904-B89AD4523F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83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2022/10/9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0CE2AB1-8D94-297E-F80B-01BD9273A1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9FE2369-0941-65A8-8181-C8AE4B3192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883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07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65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和谐校园梦想起飞的地方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项目一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珍爱自己，我的生命我做主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项目二 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76504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网络对学生的积极意义</a:t>
            </a:r>
          </a:p>
          <a:p>
            <a:pPr algn="l"/>
            <a:r>
              <a:rPr lang="zh-CN" altLang="en-US" sz="2800"/>
              <a:t>（一）网络为学生提供了求知和学校的广阔空间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第一节</a:t>
            </a:r>
            <a:r>
              <a:rPr lang="en-US" sz="4000"/>
              <a:t> </a:t>
            </a:r>
            <a:r>
              <a:rPr sz="4000"/>
              <a:t>中职生与计算机网络安全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107749-B060-DCEC-D9C9-264E3FB15677}"/>
              </a:ext>
            </a:extLst>
          </p:cNvPr>
          <p:cNvSpPr txBox="1"/>
          <p:nvPr/>
        </p:nvSpPr>
        <p:spPr>
          <a:xfrm>
            <a:off x="807085" y="2155825"/>
            <a:ext cx="7650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（二）网络为学生获得各种信息提供了新的渠道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7CD778-4CAB-F780-A843-26CE57F819B7}"/>
              </a:ext>
            </a:extLst>
          </p:cNvPr>
          <p:cNvSpPr txBox="1"/>
          <p:nvPr/>
        </p:nvSpPr>
        <p:spPr>
          <a:xfrm>
            <a:off x="807085" y="2677795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（三）网络有助于学生不断提高自身技能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E352FB-CC57-FFE0-8560-08D0223A9076}"/>
              </a:ext>
            </a:extLst>
          </p:cNvPr>
          <p:cNvSpPr txBox="1"/>
          <p:nvPr/>
        </p:nvSpPr>
        <p:spPr>
          <a:xfrm>
            <a:off x="807085" y="3199765"/>
            <a:ext cx="1013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（四）网络有助于拓宽学生的思路和视野，开发学生内在的潜能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08508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网络对学生的负面影响</a:t>
            </a:r>
          </a:p>
          <a:p>
            <a:pPr algn="l"/>
            <a:r>
              <a:rPr lang="zh-CN" altLang="en-US" sz="2800" dirty="0"/>
              <a:t>（一）网络对学生的人生观、价值观和世界观的形成构成了潜在威胁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01E92A-BB82-90AC-CF61-725C0B31850E}"/>
              </a:ext>
            </a:extLst>
          </p:cNvPr>
          <p:cNvSpPr txBox="1"/>
          <p:nvPr/>
        </p:nvSpPr>
        <p:spPr>
          <a:xfrm>
            <a:off x="807085" y="2155825"/>
            <a:ext cx="9225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（二）网络是许多学生沉溺于网络虚拟世界，脱离现实，</a:t>
            </a:r>
          </a:p>
          <a:p>
            <a:pPr algn="l"/>
            <a:r>
              <a:rPr lang="en-US" altLang="zh-CN" sz="2800" dirty="0"/>
              <a:t>						</a:t>
            </a:r>
            <a:r>
              <a:rPr lang="zh-CN" altLang="en-US" sz="2800" dirty="0"/>
              <a:t>也使一些学生荒废学业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0654EC-A172-3498-499F-2F4D0F7F685C}"/>
              </a:ext>
            </a:extLst>
          </p:cNvPr>
          <p:cNvSpPr txBox="1"/>
          <p:nvPr/>
        </p:nvSpPr>
        <p:spPr>
          <a:xfrm>
            <a:off x="807085" y="3108960"/>
            <a:ext cx="101904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（三）网络中的不良信息和</a:t>
            </a:r>
          </a:p>
          <a:p>
            <a:pPr algn="l"/>
            <a:r>
              <a:rPr lang="en-US" altLang="zh-CN" sz="2800" dirty="0"/>
              <a:t>		</a:t>
            </a:r>
            <a:r>
              <a:rPr lang="zh-CN" altLang="en-US" sz="2800" dirty="0"/>
              <a:t>网络发犯罪对学生的身心健康和安全构成危害和威胁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469F09-EA49-289E-E33A-BBD3AA905DFC}"/>
              </a:ext>
            </a:extLst>
          </p:cNvPr>
          <p:cNvSpPr txBox="1"/>
          <p:nvPr/>
        </p:nvSpPr>
        <p:spPr>
          <a:xfrm>
            <a:off x="807085" y="4062095"/>
            <a:ext cx="6327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中职生应如何保护自己的计算机安全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F0D31A-53E5-3706-FB71-1E1D1D008F95}"/>
              </a:ext>
            </a:extLst>
          </p:cNvPr>
          <p:cNvSpPr txBox="1"/>
          <p:nvPr/>
        </p:nvSpPr>
        <p:spPr>
          <a:xfrm>
            <a:off x="807085" y="4584065"/>
            <a:ext cx="6682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中职生校内上网如何防止“黑客”攻击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305425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网上购物中的陷阱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1.网上购物存在的安全问题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2.应对措施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第二节</a:t>
            </a:r>
            <a:r>
              <a:rPr lang="en-US" sz="4000"/>
              <a:t> </a:t>
            </a:r>
            <a:r>
              <a:rPr sz="4000"/>
              <a:t>几种重要网上行为的安全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76E657-F546-E9ED-AB8A-AB2FB844C79C}"/>
              </a:ext>
            </a:extLst>
          </p:cNvPr>
          <p:cNvSpPr txBox="1"/>
          <p:nvPr/>
        </p:nvSpPr>
        <p:spPr>
          <a:xfrm>
            <a:off x="807085" y="2453520"/>
            <a:ext cx="3482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网络聊天中的危险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网上银行存在的安全隐患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1.信息泄露隐患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2.“黑客”木马隐患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3.技术漏洞隐患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4.个人大意隐患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0495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网络不良信息对中职生健康发展的影响</a:t>
            </a:r>
          </a:p>
          <a:p>
            <a:pPr algn="l"/>
            <a:r>
              <a:rPr lang="zh-CN" altLang="en-US" sz="2800"/>
              <a:t>（一）网络不良信息的诱惑性容易使部分中职生成瘾而丧失主体性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第三节</a:t>
            </a:r>
            <a:r>
              <a:rPr lang="en-US" sz="4000"/>
              <a:t> </a:t>
            </a:r>
            <a:r>
              <a:rPr sz="4000"/>
              <a:t>互联网环境与中职生的健康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DFD0BA-FF62-C88A-C6BB-C4D7F5694B69}"/>
              </a:ext>
            </a:extLst>
          </p:cNvPr>
          <p:cNvSpPr txBox="1"/>
          <p:nvPr/>
        </p:nvSpPr>
        <p:spPr>
          <a:xfrm>
            <a:off x="807085" y="2155825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（二）网络信息的虚拟性还容易造成中职生发展风险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E9051F-BF04-8279-565D-2D45D488FE40}"/>
              </a:ext>
            </a:extLst>
          </p:cNvPr>
          <p:cNvSpPr txBox="1"/>
          <p:nvPr/>
        </p:nvSpPr>
        <p:spPr>
          <a:xfrm>
            <a:off x="807085" y="2677795"/>
            <a:ext cx="1049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（三）网络交往的虚拟性与诱惑容易导致部分中职生的反社会行为</a:t>
            </a: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668274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如何预防网络不良信息对中职生的侵害</a:t>
            </a:r>
          </a:p>
          <a:p>
            <a:pPr algn="l"/>
            <a:r>
              <a:rPr lang="zh-CN" altLang="en-US" sz="2800"/>
              <a:t>（一）加强网络教育，提高思想认识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4AD7FC4-5BCB-D056-E468-E05C24C93598}"/>
              </a:ext>
            </a:extLst>
          </p:cNvPr>
          <p:cNvSpPr txBox="1"/>
          <p:nvPr/>
        </p:nvSpPr>
        <p:spPr>
          <a:xfrm>
            <a:off x="807085" y="2155825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（二）加强正确引导。倡导文明上网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5168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中职生网络犯罪现状</a:t>
            </a:r>
          </a:p>
          <a:p>
            <a:pPr algn="l"/>
            <a:r>
              <a:rPr lang="zh-CN" altLang="en-US" sz="2800"/>
              <a:t>（一）借用网络实施新的传统犯罪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第四节</a:t>
            </a:r>
            <a:r>
              <a:rPr lang="en-US" sz="4000"/>
              <a:t> </a:t>
            </a:r>
            <a:r>
              <a:rPr sz="4000"/>
              <a:t>计算机网络的违法犯罪活动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9ED137-AE58-AAF5-1D32-E21D419D998C}"/>
              </a:ext>
            </a:extLst>
          </p:cNvPr>
          <p:cNvSpPr txBox="1"/>
          <p:nvPr/>
        </p:nvSpPr>
        <p:spPr>
          <a:xfrm>
            <a:off x="807085" y="2144395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（二）网络“黑客”入侵频繁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7C8BF6-23CB-B6CA-8B40-BEA4094F0181}"/>
              </a:ext>
            </a:extLst>
          </p:cNvPr>
          <p:cNvSpPr txBox="1"/>
          <p:nvPr/>
        </p:nvSpPr>
        <p:spPr>
          <a:xfrm>
            <a:off x="807085" y="2666365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（三）侵犯财产型犯罪居多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E59CAE-34A0-3304-A12F-FDB81E18E916}"/>
              </a:ext>
            </a:extLst>
          </p:cNvPr>
          <p:cNvSpPr txBox="1"/>
          <p:nvPr/>
        </p:nvSpPr>
        <p:spPr>
          <a:xfrm>
            <a:off x="807085" y="3168015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（四）网络智能化犯罪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51688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中职生网络犯罪的根源</a:t>
            </a:r>
          </a:p>
          <a:p>
            <a:pPr algn="l"/>
            <a:r>
              <a:rPr lang="zh-CN" altLang="en-US" sz="2800"/>
              <a:t>（一）中职生网络违法犯罪的动机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1.好奇心和表现欲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2.贪图钱财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3.爱慕虚荣、贪图享受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8D1BF2-B28F-E4E1-4455-235A4ECFA83C}"/>
              </a:ext>
            </a:extLst>
          </p:cNvPr>
          <p:cNvSpPr txBox="1"/>
          <p:nvPr/>
        </p:nvSpPr>
        <p:spPr>
          <a:xfrm>
            <a:off x="807085" y="342900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（二）道德和法律意识淡化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67ECF4-BDD7-D09B-F7C9-84B84CAE0AB8}"/>
              </a:ext>
            </a:extLst>
          </p:cNvPr>
          <p:cNvSpPr txBox="1"/>
          <p:nvPr/>
        </p:nvSpPr>
        <p:spPr>
          <a:xfrm>
            <a:off x="807085" y="3950970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（三）中职生心理的特殊性，心理上寻求刺激和宣泄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C24C92-D6B3-839A-99F5-6BBDA39B595F}"/>
              </a:ext>
            </a:extLst>
          </p:cNvPr>
          <p:cNvSpPr txBox="1"/>
          <p:nvPr/>
        </p:nvSpPr>
        <p:spPr>
          <a:xfrm>
            <a:off x="807085" y="447294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（四）文化冲突与网络犯罪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DBCCCF-25C5-301A-B2DA-68D0375837A7}"/>
              </a:ext>
            </a:extLst>
          </p:cNvPr>
          <p:cNvSpPr txBox="1"/>
          <p:nvPr/>
        </p:nvSpPr>
        <p:spPr>
          <a:xfrm>
            <a:off x="807085" y="497586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（五）网络的隐蔽和匿名性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DEB8D2-CCA6-32EF-3872-E62F175F60B0}"/>
              </a:ext>
            </a:extLst>
          </p:cNvPr>
          <p:cNvSpPr txBox="1"/>
          <p:nvPr/>
        </p:nvSpPr>
        <p:spPr>
          <a:xfrm>
            <a:off x="807085" y="5492822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（六）网络管理体系落后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8717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预防中职生网络犯罪的对策</a:t>
            </a:r>
          </a:p>
          <a:p>
            <a:pPr algn="l"/>
            <a:r>
              <a:rPr lang="zh-CN" altLang="en-US" sz="2800"/>
              <a:t>（一）加强网络文化引导，促进“绿色”网络文化建设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453FBB-CE85-87A0-8942-F5057031DDAA}"/>
              </a:ext>
            </a:extLst>
          </p:cNvPr>
          <p:cNvSpPr txBox="1"/>
          <p:nvPr/>
        </p:nvSpPr>
        <p:spPr>
          <a:xfrm>
            <a:off x="807085" y="2155825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（二）加强网络思想道德教育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52A53A-C7A3-EBB8-7AC8-CD7F6AFA5F1E}"/>
              </a:ext>
            </a:extLst>
          </p:cNvPr>
          <p:cNvSpPr txBox="1"/>
          <p:nvPr/>
        </p:nvSpPr>
        <p:spPr>
          <a:xfrm>
            <a:off x="807085" y="2677795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（三）加强网络结构管理，改进网络立法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微笑生活，让阳光与我同行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项目七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第一节</a:t>
            </a:r>
            <a:r>
              <a:rPr lang="en-US" altLang="zh-CN" sz="4000"/>
              <a:t> </a:t>
            </a:r>
            <a:r>
              <a:rPr lang="zh-CN" altLang="en-US" sz="4000"/>
              <a:t>健康生活，远离烟酒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4193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中职生过量饮酒的危害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062355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（一）伤害身体</a:t>
            </a:r>
          </a:p>
          <a:p>
            <a:pPr algn="l"/>
            <a:r>
              <a:rPr lang="zh-CN" altLang="en-US" sz="2800"/>
              <a:t>（二）殃及四周</a:t>
            </a:r>
          </a:p>
          <a:p>
            <a:pPr algn="l"/>
            <a:r>
              <a:rPr lang="zh-CN" altLang="en-US" sz="2800"/>
              <a:t>（三）荒废学业</a:t>
            </a:r>
          </a:p>
          <a:p>
            <a:pPr algn="l"/>
            <a:r>
              <a:rPr lang="zh-CN" altLang="en-US" sz="2800"/>
              <a:t>（四）惹是生非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62280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中职生心理发展的特点</a:t>
            </a:r>
          </a:p>
          <a:p>
            <a:pPr algn="l"/>
            <a:r>
              <a:rPr lang="zh-CN" altLang="en-US" sz="2800"/>
              <a:t>（一）自我意识增强，但自控能力不足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第一节</a:t>
            </a:r>
            <a:r>
              <a:rPr lang="en-US" sz="4000"/>
              <a:t> </a:t>
            </a:r>
            <a:r>
              <a:rPr sz="4000"/>
              <a:t>中职生心理健康概述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D5FA22-D1BD-2006-40F0-091197F31051}"/>
              </a:ext>
            </a:extLst>
          </p:cNvPr>
          <p:cNvSpPr txBox="1"/>
          <p:nvPr/>
        </p:nvSpPr>
        <p:spPr>
          <a:xfrm>
            <a:off x="807085" y="2185323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（二）思想意识活跃，但学习动机缺失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75D806-73E6-40CC-C3C4-1447C5D61B65}"/>
              </a:ext>
            </a:extLst>
          </p:cNvPr>
          <p:cNvSpPr txBox="1"/>
          <p:nvPr/>
        </p:nvSpPr>
        <p:spPr>
          <a:xfrm>
            <a:off x="807085" y="2707293"/>
            <a:ext cx="6939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（三）渴望得到认可，但存在人际关系障碍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8056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中职生所面临的心理冲突</a:t>
            </a:r>
          </a:p>
          <a:p>
            <a:pPr algn="l"/>
            <a:r>
              <a:rPr lang="zh-CN" altLang="en-US" sz="2800"/>
              <a:t>（一）独立性与依赖性的冲突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B58B12-ED38-6580-9049-89FB1A9A7A02}"/>
              </a:ext>
            </a:extLst>
          </p:cNvPr>
          <p:cNvSpPr txBox="1"/>
          <p:nvPr/>
        </p:nvSpPr>
        <p:spPr>
          <a:xfrm>
            <a:off x="807085" y="2150817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（二）理想与现实的冲突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F1E7F5-3020-FF42-B810-5D7E9F81D8A6}"/>
              </a:ext>
            </a:extLst>
          </p:cNvPr>
          <p:cNvSpPr txBox="1"/>
          <p:nvPr/>
        </p:nvSpPr>
        <p:spPr>
          <a:xfrm>
            <a:off x="807085" y="2672787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（三）心理闭锁与寻求理解的冲突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266529-2A26-0D4A-687E-26967159178D}"/>
              </a:ext>
            </a:extLst>
          </p:cNvPr>
          <p:cNvSpPr txBox="1"/>
          <p:nvPr/>
        </p:nvSpPr>
        <p:spPr>
          <a:xfrm>
            <a:off x="807085" y="3168015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（四）性成熟与性心理的冲突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28A565-BA86-A609-4A1F-EFD0575E7182}"/>
              </a:ext>
            </a:extLst>
          </p:cNvPr>
          <p:cNvSpPr txBox="1"/>
          <p:nvPr/>
        </p:nvSpPr>
        <p:spPr>
          <a:xfrm>
            <a:off x="807085" y="3663243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（五）情绪冲突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19354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中职生心理健康的标准</a:t>
            </a:r>
          </a:p>
          <a:p>
            <a:pPr algn="l"/>
            <a:r>
              <a:rPr lang="zh-CN" altLang="en-US" sz="2800"/>
              <a:t>（一）情绪稳定性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7A4A5B-865B-3FD9-3DCF-F0C3DDEDA745}"/>
              </a:ext>
            </a:extLst>
          </p:cNvPr>
          <p:cNvSpPr txBox="1"/>
          <p:nvPr/>
        </p:nvSpPr>
        <p:spPr>
          <a:xfrm>
            <a:off x="807085" y="2155825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（二）人际关系和谐性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7AE692-FB3B-A21A-B934-9F9C52202B98}"/>
              </a:ext>
            </a:extLst>
          </p:cNvPr>
          <p:cNvSpPr txBox="1"/>
          <p:nvPr/>
        </p:nvSpPr>
        <p:spPr>
          <a:xfrm>
            <a:off x="807085" y="266416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（三）心理适应性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46C6CF-CE73-CF7F-131C-03698A553594}"/>
              </a:ext>
            </a:extLst>
          </p:cNvPr>
          <p:cNvSpPr txBox="1"/>
          <p:nvPr/>
        </p:nvSpPr>
        <p:spPr>
          <a:xfrm>
            <a:off x="759963" y="3189113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（四）对现实感知的充分性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F5F906-B431-6B91-5ABC-5A144D51C664}"/>
              </a:ext>
            </a:extLst>
          </p:cNvPr>
          <p:cNvSpPr txBox="1"/>
          <p:nvPr/>
        </p:nvSpPr>
        <p:spPr>
          <a:xfrm>
            <a:off x="759963" y="3651801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（五）焦虑的适度性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161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中职生健康心理的培养</a:t>
            </a:r>
          </a:p>
          <a:p>
            <a:pPr algn="l"/>
            <a:r>
              <a:rPr lang="zh-CN" altLang="en-US" sz="2800"/>
              <a:t>（一）掌握一定的心理健康知识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07E484-FCB5-E602-9A9C-6DD72779776E}"/>
              </a:ext>
            </a:extLst>
          </p:cNvPr>
          <p:cNvSpPr txBox="1"/>
          <p:nvPr/>
        </p:nvSpPr>
        <p:spPr>
          <a:xfrm>
            <a:off x="807085" y="2155825"/>
            <a:ext cx="5305425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（二）建立合理的生活秩序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1.学习负担适量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2.生活节奏合理，有张有弛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E2C953-DB9F-61D6-0227-A12D6B75E863}"/>
              </a:ext>
            </a:extLst>
          </p:cNvPr>
          <p:cNvSpPr txBox="1"/>
          <p:nvPr/>
        </p:nvSpPr>
        <p:spPr>
          <a:xfrm>
            <a:off x="807085" y="3429000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（三）保持健康的情绪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97CCA0-A42E-ADD4-248C-AE9AEC54F02E}"/>
              </a:ext>
            </a:extLst>
          </p:cNvPr>
          <p:cNvSpPr txBox="1"/>
          <p:nvPr/>
        </p:nvSpPr>
        <p:spPr>
          <a:xfrm>
            <a:off x="807085" y="395097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（四）建立良好的人际关系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9FDD35-D631-A538-3AEF-5645A559C3EA}"/>
              </a:ext>
            </a:extLst>
          </p:cNvPr>
          <p:cNvSpPr txBox="1"/>
          <p:nvPr/>
        </p:nvSpPr>
        <p:spPr>
          <a:xfrm>
            <a:off x="879157" y="4472940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（五）树立切合实际的奋斗目标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自杀倾向与预防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第二节</a:t>
            </a:r>
            <a:r>
              <a:rPr lang="en-US" sz="4000"/>
              <a:t> </a:t>
            </a:r>
            <a:r>
              <a:rPr sz="4000"/>
              <a:t>中职生常见的心理疾病及预防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D33094A-45AF-E24C-5D0D-1EDCA70E5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5" y="1724660"/>
            <a:ext cx="8945353" cy="4727275"/>
          </a:xfrm>
          <a:prstGeom prst="rect">
            <a:avLst/>
          </a:prstGeo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压力过大与放松心态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BEB5B36-F042-AAD3-C92F-D054FE31A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671" y="1838325"/>
            <a:ext cx="8230047" cy="4295056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883025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抑郁症的产生和预防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1.遗传因素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2.环境因素和应激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3.性格因素</a:t>
            </a: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415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自卑和超越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541DF9-B991-9B1B-0195-8F0FC4B04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43" y="1724660"/>
            <a:ext cx="7414404" cy="4942936"/>
          </a:xfrm>
          <a:prstGeom prst="rect">
            <a:avLst/>
          </a:prstGeo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34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学业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第三节</a:t>
            </a:r>
            <a:r>
              <a:rPr lang="en-US" sz="4000"/>
              <a:t> </a:t>
            </a:r>
            <a:r>
              <a:rPr sz="4000"/>
              <a:t>中职生心理调节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7085" y="1787525"/>
            <a:ext cx="4949825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（一）学业受挫的主要原因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1.学习动力不足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2.缺乏学习的自我效能感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3.自卑心理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4.不良环境因素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5.专业前景不乐观的影响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305425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（二）走出学业受挫的困境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1.正确看待学习过程与结果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2.面对困难要认真对待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3.坚持坚定的自信心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4.加强自我肯定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615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中职生在饮酒问题上的错误观念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52D9301-4691-0C94-D629-94F5BD6174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95" y="1835675"/>
            <a:ext cx="508000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161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恋爱</a:t>
            </a:r>
          </a:p>
          <a:p>
            <a:pPr algn="l"/>
            <a:r>
              <a:rPr lang="zh-CN" altLang="en-US" sz="2800"/>
              <a:t>（一）恋爱过程中应注意的问题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0529C3-0CFE-6698-6C2F-D2D8EF2D01FB}"/>
              </a:ext>
            </a:extLst>
          </p:cNvPr>
          <p:cNvSpPr txBox="1"/>
          <p:nvPr/>
        </p:nvSpPr>
        <p:spPr>
          <a:xfrm>
            <a:off x="807085" y="2150817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（二）恋爱中心理失衡的调节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B8D67A-2F1D-EA5F-3265-90BC2AC4D5CB}"/>
              </a:ext>
            </a:extLst>
          </p:cNvPr>
          <p:cNvSpPr txBox="1"/>
          <p:nvPr/>
        </p:nvSpPr>
        <p:spPr>
          <a:xfrm>
            <a:off x="807085" y="2672787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（三）失恋后的心理调节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6720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人际交往</a:t>
            </a:r>
          </a:p>
          <a:p>
            <a:pPr algn="l"/>
            <a:r>
              <a:rPr lang="zh-CN" altLang="en-US" sz="2800" dirty="0"/>
              <a:t>（一）同学关系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DE5028-10F6-60B9-BBED-E8C81CF64B5B}"/>
              </a:ext>
            </a:extLst>
          </p:cNvPr>
          <p:cNvSpPr txBox="1"/>
          <p:nvPr/>
        </p:nvSpPr>
        <p:spPr>
          <a:xfrm>
            <a:off x="807085" y="2155825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（二）师生关系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7388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择业就业</a:t>
            </a:r>
          </a:p>
          <a:p>
            <a:pPr algn="l"/>
            <a:r>
              <a:rPr lang="zh-CN" altLang="en-US" sz="2800"/>
              <a:t>（一）就业爱挫的原因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CF2BAD-F2BB-5DEF-9720-B265289C08A6}"/>
              </a:ext>
            </a:extLst>
          </p:cNvPr>
          <p:cNvSpPr txBox="1"/>
          <p:nvPr/>
        </p:nvSpPr>
        <p:spPr>
          <a:xfrm>
            <a:off x="807085" y="2155825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（二）走出就业受挫的困境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无灾无情，从容面对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项目八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34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地震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第一节</a:t>
            </a:r>
            <a:r>
              <a:rPr lang="en-US" sz="4000"/>
              <a:t> </a:t>
            </a:r>
            <a:r>
              <a:rPr sz="4000"/>
              <a:t>地震和洪涝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7085" y="1787525"/>
            <a:ext cx="4594225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（一）临震安全准备工作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1.平时的准备工作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2.准备紧急备用品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3.建立互助的协作机制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192530"/>
            <a:ext cx="4094480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（二）震中安全逃生策略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1.学校避震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2.家庭避震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3.公共场所避震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4.户外避震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5.高楼避震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B12A9D-24D4-58E0-A345-A365D5A459C1}"/>
              </a:ext>
            </a:extLst>
          </p:cNvPr>
          <p:cNvSpPr txBox="1"/>
          <p:nvPr/>
        </p:nvSpPr>
        <p:spPr>
          <a:xfrm>
            <a:off x="807085" y="386905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（三）震后自救方法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192530"/>
            <a:ext cx="40944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洪涝</a:t>
            </a:r>
          </a:p>
          <a:p>
            <a:pPr algn="l"/>
            <a:r>
              <a:rPr lang="zh-CN" altLang="en-US" sz="2800"/>
              <a:t>（一）洪水到来时的自救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EA35E9-1F1D-2785-524D-D182DE0CD706}"/>
              </a:ext>
            </a:extLst>
          </p:cNvPr>
          <p:cNvSpPr txBox="1"/>
          <p:nvPr/>
        </p:nvSpPr>
        <p:spPr>
          <a:xfrm>
            <a:off x="807085" y="2145665"/>
            <a:ext cx="445008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（二）洪水过后的疾病预防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1.细菌性痢疾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2.伤寒和副伤寒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3.钩端螺旋体病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482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滑坡、泥石流灾害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第二节</a:t>
            </a:r>
            <a:r>
              <a:rPr lang="en-US" sz="4000"/>
              <a:t> </a:t>
            </a:r>
            <a:r>
              <a:rPr sz="4000"/>
              <a:t>泥石流和冰雪灾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7085" y="1787525"/>
            <a:ext cx="5561965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（一）滑坡、泥石流灾害常识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1．什么是滑坡、泥石流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2．怎样识别滑坡和泥石流沟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3．泥石流与暴雨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6C574B-23AA-D9F1-6BDA-898C38D709FE}"/>
              </a:ext>
            </a:extLst>
          </p:cNvPr>
          <p:cNvSpPr txBox="1"/>
          <p:nvPr/>
        </p:nvSpPr>
        <p:spPr>
          <a:xfrm>
            <a:off x="660436" y="3665220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（二）泥石流灾害的预防与自救</a:t>
            </a: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192530"/>
            <a:ext cx="3527425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冰雪灾害</a:t>
            </a:r>
          </a:p>
          <a:p>
            <a:pPr algn="l"/>
            <a:r>
              <a:rPr lang="zh-CN" altLang="en-US" sz="2800"/>
              <a:t>（一）冰雪灾害常识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1.黄色预警信号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2.橙色预警信号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3.红色预警信号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E551EF-CFEC-1DD9-62B1-2AD85BB87267}"/>
              </a:ext>
            </a:extLst>
          </p:cNvPr>
          <p:cNvSpPr txBox="1"/>
          <p:nvPr/>
        </p:nvSpPr>
        <p:spPr>
          <a:xfrm>
            <a:off x="807085" y="343789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（二）冰雪灾害自救</a:t>
            </a: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34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雷电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第四节</a:t>
            </a:r>
            <a:r>
              <a:rPr lang="en-US" sz="4000"/>
              <a:t> </a:t>
            </a:r>
            <a:r>
              <a:rPr sz="4000"/>
              <a:t>雷电和冰雹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2024AC-9E1F-5863-27ED-BF78B9C69021}"/>
              </a:ext>
            </a:extLst>
          </p:cNvPr>
          <p:cNvSpPr txBox="1"/>
          <p:nvPr/>
        </p:nvSpPr>
        <p:spPr>
          <a:xfrm>
            <a:off x="807085" y="1724660"/>
            <a:ext cx="134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冰雹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615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中职生应该怎样禁酒和预防酗酒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B250F63-4890-018D-14C8-B608825B6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004" y="1715135"/>
            <a:ext cx="5862026" cy="488652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中职生吸烟的原因和禁烟措施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/>
              <a:t>（一）学生吸烟的原因</a:t>
            </a:r>
          </a:p>
          <a:p>
            <a:pPr algn="l"/>
            <a:r>
              <a:rPr lang="zh-CN" altLang="en-US" sz="2800" dirty="0"/>
              <a:t>（二）中职学校关于学生吸烟问题的对策与措施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A964628-C41B-C219-F876-771CFE8CB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49" y="2785110"/>
            <a:ext cx="5211446" cy="390308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第二节 预防纠纷与防治斗殴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中职生之间发生纠纷的原因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A389FEC-AF0E-2E70-1EAF-488B9B9F5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05" y="1788996"/>
            <a:ext cx="4887595" cy="418698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中职生之间纠纷的常见类型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（一）争强好胜型</a:t>
            </a:r>
          </a:p>
          <a:p>
            <a:pPr algn="l"/>
            <a:r>
              <a:rPr lang="zh-CN" altLang="en-US" sz="2800"/>
              <a:t>（二）嫉妒失衡型</a:t>
            </a:r>
          </a:p>
          <a:p>
            <a:pPr algn="l"/>
            <a:r>
              <a:rPr lang="zh-CN" altLang="en-US" sz="2800"/>
              <a:t>（三）情感控制型</a:t>
            </a:r>
          </a:p>
          <a:p>
            <a:pPr algn="l"/>
            <a:r>
              <a:rPr lang="zh-CN" altLang="en-US" sz="2800"/>
              <a:t>（四）个性不和型</a:t>
            </a:r>
          </a:p>
          <a:p>
            <a:pPr algn="l"/>
            <a:r>
              <a:rPr lang="zh-CN" altLang="en-US" sz="2800"/>
              <a:t>（五）互相猜疑型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中职生发生纠纷后的危害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（一）干扰了学校正常的教学和生活秩序</a:t>
            </a:r>
          </a:p>
          <a:p>
            <a:pPr algn="l"/>
            <a:r>
              <a:rPr lang="zh-CN" altLang="en-US" sz="2800"/>
              <a:t>（二）妨碍团结，影响学校育人环境</a:t>
            </a:r>
          </a:p>
          <a:p>
            <a:pPr algn="l"/>
            <a:r>
              <a:rPr lang="zh-CN" altLang="en-US" sz="2800"/>
              <a:t>（三）诱发治安、刑事案件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中职生如何预防纠纷的发生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（一）加强法纪学习，增强法制观念</a:t>
            </a:r>
          </a:p>
          <a:p>
            <a:pPr algn="l"/>
            <a:r>
              <a:rPr lang="zh-CN" altLang="en-US" sz="2800"/>
              <a:t>（二）冷静克制，切忌鲁莽行事</a:t>
            </a:r>
          </a:p>
          <a:p>
            <a:pPr algn="l"/>
            <a:r>
              <a:rPr lang="zh-CN" altLang="en-US" sz="2800"/>
              <a:t>（三）用语要文明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五 中职宿舍纠纷的防止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（一）学生宿舍纠纷的新特点</a:t>
            </a:r>
          </a:p>
          <a:p>
            <a:pPr algn="l"/>
            <a:r>
              <a:rPr lang="zh-CN" altLang="en-US" sz="2800"/>
              <a:t>1.打架斗殴等暴力行为减少</a:t>
            </a:r>
          </a:p>
          <a:p>
            <a:pPr algn="l"/>
            <a:r>
              <a:rPr lang="zh-CN" altLang="en-US" sz="2800"/>
              <a:t>2.因学习竞争引发的矛盾减少</a:t>
            </a:r>
          </a:p>
          <a:p>
            <a:pPr algn="l"/>
            <a:r>
              <a:rPr lang="zh-CN" altLang="en-US" sz="2800"/>
              <a:t>3.依靠外力解决宿舍矛盾成为首选</a:t>
            </a:r>
          </a:p>
          <a:p>
            <a:pPr algn="l"/>
            <a:endParaRPr lang="zh-CN" altLang="en-US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r>
              <a:rPr lang="zh-CN" altLang="en-US" sz="4000"/>
              <a:t>第一节</a:t>
            </a:r>
            <a:r>
              <a:rPr lang="en-US" altLang="zh-CN" sz="4000"/>
              <a:t> </a:t>
            </a:r>
            <a:r>
              <a:rPr lang="zh-CN" altLang="en-US" sz="4000"/>
              <a:t>职业学校安全教育的内容和要点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职业学校安全教育的主要内容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802130"/>
            <a:ext cx="853503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（一）政治安全教育</a:t>
            </a:r>
          </a:p>
          <a:p>
            <a:pPr algn="l"/>
            <a:r>
              <a:rPr lang="zh-CN" altLang="en-US" sz="2800"/>
              <a:t>（二）饮食安全教育</a:t>
            </a:r>
          </a:p>
          <a:p>
            <a:pPr algn="l"/>
            <a:r>
              <a:rPr lang="zh-CN" altLang="en-US" sz="2800"/>
              <a:t>（三）宿舍安全教育</a:t>
            </a:r>
          </a:p>
          <a:p>
            <a:pPr algn="l"/>
            <a:r>
              <a:rPr lang="zh-CN" altLang="en-US" sz="2800"/>
              <a:t>（四）交通安全教育</a:t>
            </a:r>
          </a:p>
          <a:p>
            <a:pPr algn="l"/>
            <a:r>
              <a:rPr lang="zh-CN" altLang="en-US" sz="2800"/>
              <a:t>（五）人身安全教育</a:t>
            </a:r>
          </a:p>
          <a:p>
            <a:pPr algn="l"/>
            <a:r>
              <a:rPr lang="zh-CN" altLang="en-US" sz="2800"/>
              <a:t>（六）社会安全教育</a:t>
            </a:r>
          </a:p>
          <a:p>
            <a:pPr algn="l"/>
            <a:r>
              <a:rPr lang="zh-CN" altLang="en-US" sz="2800"/>
              <a:t>（七）网络安全教育</a:t>
            </a:r>
          </a:p>
          <a:p>
            <a:pPr algn="l"/>
            <a:r>
              <a:rPr lang="zh-CN" altLang="en-US" sz="2800"/>
              <a:t>（八）心理安全教育</a:t>
            </a:r>
          </a:p>
          <a:p>
            <a:pPr algn="l"/>
            <a:r>
              <a:rPr lang="zh-CN" altLang="en-US" sz="2800"/>
              <a:t>（九）求职安全教育</a:t>
            </a:r>
          </a:p>
          <a:p>
            <a:pPr algn="l"/>
            <a:r>
              <a:rPr lang="zh-CN" altLang="en-US" sz="2800"/>
              <a:t>（十）防灾避灾教育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16610" y="1773555"/>
            <a:ext cx="111137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（二）学生宿舍矛盾产生的主要原因</a:t>
            </a:r>
          </a:p>
          <a:p>
            <a:pPr algn="l"/>
            <a:r>
              <a:rPr lang="zh-CN" altLang="en-US" sz="2800"/>
              <a:t>1.“生活习惯”引发的冲突</a:t>
            </a:r>
          </a:p>
          <a:p>
            <a:pPr algn="l"/>
            <a:r>
              <a:rPr lang="zh-CN" altLang="en-US" sz="2800"/>
              <a:t>2.“人以群分”引发的冲突</a:t>
            </a:r>
          </a:p>
          <a:p>
            <a:pPr algn="l"/>
            <a:r>
              <a:rPr lang="zh-CN" altLang="en-US" sz="2800"/>
              <a:t>3.“唯我独尊”引发的冲突</a:t>
            </a:r>
          </a:p>
          <a:p>
            <a:pPr algn="l"/>
            <a:r>
              <a:rPr lang="zh-CN" altLang="en-US" sz="2800"/>
              <a:t>4.“炫耀、嫉妒”引发的冲突</a:t>
            </a:r>
          </a:p>
          <a:p>
            <a:pPr algn="l"/>
            <a:r>
              <a:rPr lang="zh-CN" altLang="en-US" sz="2800"/>
              <a:t>5.“消极、封闭”引发的冲突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16610" y="1773555"/>
            <a:ext cx="1111377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（三）解决学生宿舍矛盾的途径</a:t>
            </a:r>
          </a:p>
          <a:p>
            <a:pPr algn="l"/>
            <a:r>
              <a:rPr lang="zh-CN" altLang="en-US" sz="2800"/>
              <a:t>1.严格遵守共同的生活制度</a:t>
            </a:r>
          </a:p>
          <a:p>
            <a:pPr algn="l"/>
            <a:r>
              <a:rPr lang="zh-CN" altLang="en-US" sz="2800"/>
              <a:t>2.相互谅解</a:t>
            </a:r>
          </a:p>
          <a:p>
            <a:pPr algn="l"/>
            <a:r>
              <a:rPr lang="zh-CN" altLang="en-US" sz="2800"/>
              <a:t>3.要相互信任，不要互相猜疑</a:t>
            </a:r>
          </a:p>
          <a:p>
            <a:pPr algn="l"/>
            <a:r>
              <a:rPr lang="zh-CN" altLang="en-US" sz="2800"/>
              <a:t>4.加强中职生的心理健康，整体提升中职生心理素质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第三节</a:t>
            </a:r>
            <a:r>
              <a:rPr lang="en-US" altLang="zh-CN" sz="4000"/>
              <a:t> </a:t>
            </a:r>
            <a:r>
              <a:rPr lang="zh-CN" altLang="en-US" sz="4000"/>
              <a:t>防滋扰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ym typeface="+mn-ea"/>
              </a:rPr>
              <a:t>一 中职生受外部滋扰的常见形式</a:t>
            </a:r>
            <a:endParaRPr lang="zh-CN" altLang="en-US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E971220-DA1E-70C4-4C98-B44DF67F7F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10784164" cy="39497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中职生应当怎样应对外部滋扰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9149FF7-04EE-03C8-B433-D1DC46F56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6657981" cy="498101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中职生应如何处理求爱的滋扰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7F8D3E9-2F66-4E29-373D-45981A900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5523451" cy="491740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615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中职生接到骚扰电话应如何应对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DC71E49-926F-9B67-6A97-10D87D7FB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5712609" cy="47668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第四节 防止性侵害</a:t>
            </a:r>
            <a:endParaRPr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中职生性侵害的主要表现形式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（一）暴力型性侵害</a:t>
            </a:r>
          </a:p>
          <a:p>
            <a:pPr algn="l"/>
            <a:r>
              <a:rPr lang="zh-CN" altLang="en-US" sz="2800"/>
              <a:t>（二）胁迫型性侵害</a:t>
            </a:r>
          </a:p>
          <a:p>
            <a:pPr algn="l"/>
            <a:r>
              <a:rPr lang="zh-CN" altLang="en-US" sz="2800"/>
              <a:t>（三）社交型性侵害</a:t>
            </a:r>
          </a:p>
          <a:p>
            <a:pPr algn="l"/>
            <a:r>
              <a:rPr lang="en-US" altLang="zh-CN" sz="2800"/>
              <a:t>				</a:t>
            </a:r>
            <a:r>
              <a:rPr lang="zh-CN" altLang="en-US" sz="2800"/>
              <a:t>1.家教</a:t>
            </a:r>
          </a:p>
          <a:p>
            <a:pPr algn="l"/>
            <a:r>
              <a:rPr lang="en-US" altLang="zh-CN" sz="2800"/>
              <a:t>				</a:t>
            </a:r>
            <a:r>
              <a:rPr lang="zh-CN" altLang="en-US" sz="2800"/>
              <a:t>2.求职</a:t>
            </a:r>
          </a:p>
          <a:p>
            <a:pPr algn="l"/>
            <a:r>
              <a:rPr lang="en-US" altLang="zh-CN" sz="2800"/>
              <a:t>				</a:t>
            </a:r>
            <a:r>
              <a:rPr lang="zh-CN" altLang="en-US" sz="2800"/>
              <a:t>3.交友</a:t>
            </a:r>
          </a:p>
          <a:p>
            <a:pPr algn="l"/>
            <a:r>
              <a:rPr lang="zh-CN" altLang="en-US" sz="2800"/>
              <a:t>（四）诱惑型性侵害</a:t>
            </a:r>
          </a:p>
          <a:p>
            <a:pPr algn="l"/>
            <a:r>
              <a:rPr lang="zh-CN" altLang="en-US" sz="2800"/>
              <a:t>（五）滋扰型性侵害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中职生性侵害犯罪的主要特征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（一）作案手法的多样性</a:t>
            </a:r>
          </a:p>
          <a:p>
            <a:pPr algn="l"/>
            <a:r>
              <a:rPr lang="zh-CN" altLang="en-US" sz="2800"/>
              <a:t>（二）报案时间的滞后性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如何防范性侵害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（一）防范性侵害的要点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1.在思想上树立性侵害意识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2.在生活上注意仪表发言行得体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3.在防范上关注所处周围环境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4.在观察中谨慎结交新朋友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5.有选择地适当参加社会活动</a:t>
            </a:r>
          </a:p>
          <a:p>
            <a:pPr algn="l"/>
            <a:r>
              <a:rPr lang="zh-CN" altLang="en-US" sz="2800">
                <a:sym typeface="+mn-ea"/>
              </a:rPr>
              <a:t>（二）正方防卫的方法</a:t>
            </a:r>
            <a:endParaRPr lang="zh-CN" altLang="en-US" sz="2800"/>
          </a:p>
          <a:p>
            <a:pPr algn="l"/>
            <a:endParaRPr lang="zh-CN" altLang="en-US" sz="28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发生性侵害后的应对措施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（一）及时报案不要拖</a:t>
            </a:r>
          </a:p>
          <a:p>
            <a:pPr algn="l"/>
            <a:r>
              <a:rPr lang="zh-CN" altLang="en-US" sz="2800"/>
              <a:t>（二）配合调查要积极</a:t>
            </a:r>
          </a:p>
          <a:p>
            <a:pPr algn="l"/>
            <a:r>
              <a:rPr lang="zh-CN" altLang="en-US" sz="2800"/>
              <a:t>（三）调整心态不极端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职业学校安全教育的要点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85350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（一）培养学生树立良好的安全意识</a:t>
            </a:r>
          </a:p>
          <a:p>
            <a:pPr algn="l"/>
            <a:r>
              <a:rPr lang="zh-CN" altLang="en-US" sz="2800"/>
              <a:t>（二）教育学生掌握一定的生存自救技能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第五节</a:t>
            </a:r>
            <a:r>
              <a:rPr lang="en-US" altLang="zh-CN" sz="4000"/>
              <a:t> </a:t>
            </a:r>
            <a:r>
              <a:rPr lang="zh-CN" altLang="en-US" sz="4000"/>
              <a:t>防治校园暴力与欺凌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校园暴力犯罪案件发生的原因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B6566FE-A62A-C6DD-895B-070253461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05" y="1798394"/>
            <a:ext cx="6045584" cy="4864473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校园暴力犯罪案件的对策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/>
              <a:t>	</a:t>
            </a:r>
            <a:r>
              <a:rPr lang="zh-CN" altLang="en-US" sz="2800"/>
              <a:t>1.开展“送法进校园”活动，提高学生自我保护意识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2.积极参与社会管理工作，为校园营造安全环境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</a:t>
            </a:r>
            <a:r>
              <a:rPr lang="en-US" altLang="zh-CN" sz="2800"/>
              <a:t> </a:t>
            </a:r>
            <a:r>
              <a:rPr lang="zh-CN" altLang="en-US" sz="2800"/>
              <a:t>校园暴力问题的应对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/>
              <a:t>	</a:t>
            </a:r>
            <a:r>
              <a:rPr sz="2800"/>
              <a:t>1.预防校园暴力</a:t>
            </a:r>
          </a:p>
          <a:p>
            <a:pPr algn="l"/>
            <a:r>
              <a:rPr lang="en-US" sz="2800"/>
              <a:t>	</a:t>
            </a:r>
            <a:r>
              <a:rPr sz="2800"/>
              <a:t>2.处理打架斗殴事件</a:t>
            </a:r>
          </a:p>
          <a:p>
            <a:pPr algn="l"/>
            <a:r>
              <a:rPr lang="en-US" sz="2800"/>
              <a:t>	</a:t>
            </a:r>
            <a:r>
              <a:rPr sz="2800"/>
              <a:t>3.如何避免打架斗殴</a:t>
            </a:r>
          </a:p>
          <a:p>
            <a:pPr algn="l"/>
            <a:r>
              <a:rPr lang="en-US" sz="2800"/>
              <a:t>	</a:t>
            </a:r>
            <a:r>
              <a:rPr sz="2800"/>
              <a:t>4.劝阻打架斗殴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059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校园欺凌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58C6C6E-D7FA-2B97-ACDC-D0E535232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4" y="1832854"/>
            <a:ext cx="7053399" cy="493738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第六节</a:t>
            </a:r>
            <a:r>
              <a:rPr lang="en-US" sz="4000"/>
              <a:t> </a:t>
            </a:r>
            <a:r>
              <a:rPr sz="4000"/>
              <a:t>交通安全及事故预防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中职生交通安全概述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D5C11C2-E6EB-BC28-97DE-1C504C9BF7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09" y="1715135"/>
            <a:ext cx="9812241" cy="438489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交通安全事故的主要表现形式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（一）校园内发生的交通事故</a:t>
            </a:r>
          </a:p>
          <a:p>
            <a:pPr algn="l"/>
            <a:r>
              <a:rPr lang="zh-CN" altLang="en-US" sz="2800"/>
              <a:t>（二）校园外常见的交通事故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3482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如何预防交通事故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64030"/>
            <a:ext cx="111137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（一）提高交通安全意识</a:t>
            </a:r>
          </a:p>
          <a:p>
            <a:pPr algn="l"/>
            <a:r>
              <a:rPr lang="zh-CN" altLang="en-US" sz="2800"/>
              <a:t>（二）自觉遵守交通法规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1.安全行走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2.安全乘坐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发生交通事故的处理办法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（一）及时报案</a:t>
            </a:r>
          </a:p>
          <a:p>
            <a:pPr algn="l"/>
            <a:r>
              <a:rPr lang="zh-CN" altLang="en-US" sz="2800"/>
              <a:t>（二）保护现场</a:t>
            </a:r>
          </a:p>
          <a:p>
            <a:pPr algn="l"/>
            <a:r>
              <a:rPr lang="zh-CN" altLang="en-US" sz="2800"/>
              <a:t>（三）控制肇事者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第七节</a:t>
            </a:r>
            <a:r>
              <a:rPr lang="en-US" sz="4000"/>
              <a:t> </a:t>
            </a:r>
            <a:r>
              <a:rPr sz="4000"/>
              <a:t>预防新型冠状病毒肺炎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什么是新型冠状病毒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3773602-ACBF-BB95-6C1A-4AD864262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4"/>
            <a:ext cx="6532146" cy="490727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什么是新型冠状病毒肺炎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D512D7E-E460-1351-F976-740F4EE08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60"/>
            <a:ext cx="8553974" cy="48116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r>
              <a:rPr lang="zh-CN" altLang="en-US" sz="4000"/>
              <a:t>第二节</a:t>
            </a:r>
            <a:r>
              <a:rPr lang="en-US" altLang="zh-CN" sz="4000"/>
              <a:t> </a:t>
            </a:r>
            <a:r>
              <a:rPr lang="zh-CN" altLang="en-US" sz="4000"/>
              <a:t>自觉维护国家安全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危害国家安全的行为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F2EEAF6-985C-BF4D-DB86-258F4BBE4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8696506" cy="4291887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新型冠状病毒的传播途径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B5BD177-8C0E-711B-8605-AFF5460BA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60"/>
            <a:ext cx="6365502" cy="4982281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如何预防新型冠状病毒肺炎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A81965-1DD6-7E40-6415-464BF6793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59"/>
            <a:ext cx="3320298" cy="498044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8EE7EFD-BF7A-C2B8-2F18-774D2F8E6D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271" y="0"/>
            <a:ext cx="4331512" cy="6165908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保护“口袋”，防患于未然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项目三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第一节</a:t>
            </a:r>
            <a:r>
              <a:rPr lang="en-US" sz="4000"/>
              <a:t> </a:t>
            </a:r>
            <a:r>
              <a:rPr sz="4000"/>
              <a:t>盗窃防范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学生容易被盗的场所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2459B6F-7DE0-8773-6D15-0A98C7A00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8176388" cy="4786904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学生宿舍被盗常见的手段</a:t>
            </a:r>
          </a:p>
          <a:p>
            <a:pPr algn="l"/>
            <a:r>
              <a:rPr lang="zh-CN" altLang="en-US" sz="2800"/>
              <a:t>（一）顺手牵羊</a:t>
            </a:r>
          </a:p>
          <a:p>
            <a:pPr algn="l"/>
            <a:r>
              <a:rPr lang="zh-CN" altLang="en-US" sz="2800"/>
              <a:t>（二）“金钩”钓鱼</a:t>
            </a:r>
          </a:p>
          <a:p>
            <a:pPr algn="l"/>
            <a:r>
              <a:rPr lang="zh-CN" altLang="en-US" sz="2800"/>
              <a:t>（三）溜门爬窗</a:t>
            </a:r>
          </a:p>
          <a:p>
            <a:pPr algn="l"/>
            <a:r>
              <a:rPr lang="zh-CN" altLang="en-US" sz="2800"/>
              <a:t>（四）敲门扭锁</a:t>
            </a:r>
          </a:p>
          <a:p>
            <a:pPr algn="l"/>
            <a:r>
              <a:rPr lang="zh-CN" altLang="en-US" sz="2800"/>
              <a:t>（五）内部偷盗</a:t>
            </a:r>
          </a:p>
          <a:p>
            <a:pPr algn="l"/>
            <a:r>
              <a:rPr lang="zh-CN" altLang="en-US" sz="2800"/>
              <a:t>（六）配有钥匙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学生宿舍容易被盗的时段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694DD5A-04DD-1273-8341-E63122B85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60"/>
            <a:ext cx="6264834" cy="4295509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6210675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学生防盗应注意的事项</a:t>
            </a:r>
          </a:p>
          <a:p>
            <a:pPr algn="l"/>
            <a:r>
              <a:rPr lang="zh-CN" altLang="en-US" sz="2800" dirty="0"/>
              <a:t>（一）宿舍防盗</a:t>
            </a:r>
          </a:p>
          <a:p>
            <a:pPr algn="l"/>
            <a:r>
              <a:rPr lang="zh-CN" altLang="en-US" sz="2800" dirty="0"/>
              <a:t>（二）食堂、教师、操场防盗</a:t>
            </a:r>
          </a:p>
          <a:p>
            <a:pPr algn="l"/>
            <a:r>
              <a:rPr lang="zh-CN" altLang="en-US" sz="2800" dirty="0"/>
              <a:t>（三）外出时防盗</a:t>
            </a:r>
          </a:p>
          <a:p>
            <a:pPr algn="l"/>
            <a:r>
              <a:rPr lang="zh-CN" altLang="en-US" sz="2800" dirty="0"/>
              <a:t>（四）乘车防盗</a:t>
            </a:r>
          </a:p>
          <a:p>
            <a:pPr marL="896938" indent="447675" algn="l" defTabSz="801688">
              <a:buFont typeface="Wingdings" panose="05000000000000000000" pitchFamily="2" charset="2"/>
              <a:buChar char="u"/>
            </a:pPr>
            <a:r>
              <a:rPr lang="zh-CN" altLang="en-US" sz="2800" dirty="0"/>
              <a:t>乘公交车、地铁防盗注意事项</a:t>
            </a:r>
          </a:p>
          <a:p>
            <a:pPr marL="896938" indent="77788" algn="l">
              <a:buFont typeface="Wingdings" panose="05000000000000000000" pitchFamily="2" charset="2"/>
              <a:buChar char="u"/>
            </a:pPr>
            <a:r>
              <a:rPr lang="zh-CN" altLang="en-US" sz="2800" dirty="0"/>
              <a:t>乘坐火车防盗注意事项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70510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五 现金、储蓄卡保管和ATM机取款安全事项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01B3B1-3C94-5635-5C2D-3F4B23A17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566" y="2019279"/>
            <a:ext cx="7185804" cy="47804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482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六 如何处理宿舍被盗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CBA2B61-722A-413C-E590-E0C645A06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42" y="1724660"/>
            <a:ext cx="9278692" cy="438160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第二节</a:t>
            </a:r>
            <a:r>
              <a:rPr lang="en-US" sz="4000"/>
              <a:t> </a:t>
            </a:r>
            <a:r>
              <a:rPr sz="4000"/>
              <a:t>财产诈骗防范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419354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中职生容易受骗的原因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1.交友不慎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2.疏于防范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3.利欲熏心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4.法律意识淡薄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中职生国家安全教育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853503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（一）国家安全意识</a:t>
            </a:r>
          </a:p>
          <a:p>
            <a:pPr algn="l"/>
            <a:r>
              <a:rPr lang="zh-CN" altLang="en-US" sz="2800"/>
              <a:t>（二）和平演变</a:t>
            </a:r>
          </a:p>
          <a:p>
            <a:pPr algn="l"/>
            <a:r>
              <a:rPr lang="zh-CN" altLang="en-US" sz="2800"/>
              <a:t>（三）颠覆活动</a:t>
            </a:r>
          </a:p>
          <a:p>
            <a:pPr algn="l"/>
            <a:r>
              <a:rPr lang="zh-CN" altLang="en-US" sz="2800"/>
              <a:t>（四）信息战</a:t>
            </a:r>
          </a:p>
          <a:p>
            <a:pPr algn="l"/>
            <a:r>
              <a:rPr lang="zh-CN" altLang="en-US" sz="2800"/>
              <a:t>（五）间谍</a:t>
            </a:r>
          </a:p>
          <a:p>
            <a:pPr algn="l"/>
            <a:r>
              <a:rPr lang="zh-CN" altLang="en-US" sz="2800"/>
              <a:t>（六）泄密和窃密</a:t>
            </a:r>
          </a:p>
          <a:p>
            <a:pPr algn="l"/>
            <a:r>
              <a:rPr lang="zh-CN" altLang="en-US" sz="2800"/>
              <a:t>（七）叛逃罪和背叛国家罪</a:t>
            </a:r>
          </a:p>
          <a:p>
            <a:pPr algn="l"/>
            <a:r>
              <a:rPr lang="zh-CN" altLang="en-US" sz="2800"/>
              <a:t>（八）武装叛乱、暴乱罪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诈骗作案的主要手段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2215" y="1724660"/>
            <a:ext cx="5661025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（一）校园内诈骗</a:t>
            </a:r>
          </a:p>
          <a:p>
            <a:pPr algn="l"/>
            <a:r>
              <a:rPr lang="zh-CN" altLang="en-US" sz="2800"/>
              <a:t>（二）校园外诈骗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1.不要贪图小便宜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2.不要轻易参与骗子的游戏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3.警惕骗子利用封建迷信诈骗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4.提防魔术行骗</a:t>
            </a:r>
          </a:p>
          <a:p>
            <a:pPr algn="l"/>
            <a:r>
              <a:rPr lang="zh-CN" altLang="en-US" sz="2800"/>
              <a:t>（三）短信和电信诈骗</a:t>
            </a:r>
          </a:p>
          <a:p>
            <a:pPr algn="l"/>
            <a:r>
              <a:rPr lang="zh-CN" altLang="en-US" sz="2800"/>
              <a:t>（四）车站诈骗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193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中职生诈骗案件的预防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2215" y="1724660"/>
            <a:ext cx="6524625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（1）要有反诈骗意识</a:t>
            </a:r>
          </a:p>
          <a:p>
            <a:pPr algn="l"/>
            <a:r>
              <a:rPr lang="zh-CN" altLang="en-US" sz="2800"/>
              <a:t>（2）交友要谨慎，避免以感情代替理智</a:t>
            </a:r>
          </a:p>
          <a:p>
            <a:pPr algn="l"/>
            <a:r>
              <a:rPr lang="zh-CN" altLang="en-US" sz="2800"/>
              <a:t>（3）服从校园管理，自觉 遵守校级校规</a:t>
            </a:r>
          </a:p>
          <a:p>
            <a:pPr algn="l"/>
            <a:r>
              <a:rPr lang="zh-CN" altLang="en-US" sz="2800"/>
              <a:t>（4）防范手机诈骗</a:t>
            </a:r>
          </a:p>
          <a:p>
            <a:pPr algn="l"/>
            <a:r>
              <a:rPr lang="zh-CN" altLang="en-US" sz="2800"/>
              <a:t>（5）小心传销</a:t>
            </a:r>
          </a:p>
          <a:p>
            <a:pPr algn="l"/>
            <a:r>
              <a:rPr lang="zh-CN" altLang="en-US" sz="2800"/>
              <a:t>（6）切忌贪小便宜</a:t>
            </a:r>
          </a:p>
          <a:p>
            <a:pPr algn="l"/>
            <a:r>
              <a:rPr lang="zh-CN" altLang="en-US" sz="2800"/>
              <a:t>（7）同学之间相互沟通、相互帮助</a:t>
            </a:r>
          </a:p>
          <a:p>
            <a:pPr algn="l"/>
            <a:r>
              <a:rPr lang="zh-CN" altLang="en-US" sz="2800"/>
              <a:t>（8）一旦发现受骗要迅速报案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193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女中职生如何防止受骗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3BCDB3-63FA-0DA7-CC2E-E95B86BFD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01" y="1794294"/>
            <a:ext cx="5261799" cy="401066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五 信用卡诈骗及其应对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0007B82-01EC-D4A7-6201-5BF8C0126F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249" y="2056101"/>
            <a:ext cx="5471753" cy="4287279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第三节 抢劫和抢夺防范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2059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防抢知识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3B2A266-2551-8924-FB8D-833290A5C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05" y="1715135"/>
            <a:ext cx="6727897" cy="4599149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面对抢劫和抢夺如何应对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08041B3-7658-22EE-4D4E-D1E910650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4" y="1876244"/>
            <a:ext cx="7672681" cy="4257673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第四节 传销防范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61594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中职生涉足非法传销案件的情况</a:t>
            </a:r>
          </a:p>
          <a:p>
            <a:pPr algn="l"/>
            <a:r>
              <a:rPr lang="zh-CN" altLang="en-US" sz="2800"/>
              <a:t>（一）传销的来源和在中国的发展</a:t>
            </a:r>
          </a:p>
          <a:p>
            <a:pPr algn="l"/>
            <a:r>
              <a:rPr lang="zh-CN" altLang="en-US" sz="2800"/>
              <a:t>（二）中职生涉足传销的情况分析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942848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传销组织骗术大揭秘</a:t>
            </a:r>
          </a:p>
          <a:p>
            <a:pPr algn="l"/>
            <a:r>
              <a:rPr lang="zh-CN" altLang="en-US" sz="2800"/>
              <a:t>（一）骗术之一：“火车站接人原则”和“二八定律”</a:t>
            </a:r>
          </a:p>
          <a:p>
            <a:pPr algn="l"/>
            <a:r>
              <a:rPr lang="zh-CN" altLang="en-US" sz="2800"/>
              <a:t>（二）骗术之二：灌输所谓“成功学”，极尽鼓吹之能事</a:t>
            </a:r>
          </a:p>
          <a:p>
            <a:pPr algn="l"/>
            <a:r>
              <a:rPr lang="zh-CN" altLang="en-US" sz="2800"/>
              <a:t>（三）骗术之三：以“直销”之形掩盖“传销”之实</a:t>
            </a:r>
          </a:p>
          <a:p>
            <a:pPr algn="l"/>
            <a:r>
              <a:rPr lang="zh-CN" altLang="en-US" sz="2800"/>
              <a:t>（四）骗术之四：营造“激发潜能”和“磨砺意志”的假象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7923964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中职生参与非法传销的原因分析</a:t>
            </a:r>
          </a:p>
          <a:p>
            <a:pPr algn="l"/>
            <a:r>
              <a:rPr lang="zh-CN" altLang="en-US" sz="2800" dirty="0"/>
              <a:t>（一）促使中职生加入传销的社会因素</a:t>
            </a:r>
          </a:p>
          <a:p>
            <a:pPr algn="l"/>
            <a:r>
              <a:rPr lang="zh-CN" altLang="en-US" sz="2800" dirty="0"/>
              <a:t>1.就业压力不断增大</a:t>
            </a:r>
          </a:p>
          <a:p>
            <a:pPr algn="l"/>
            <a:r>
              <a:rPr lang="zh-CN" altLang="en-US" sz="2800" dirty="0"/>
              <a:t>2.立法的不足及中职法制教育的薄弱</a:t>
            </a:r>
            <a:endParaRPr lang="en-US" altLang="zh-CN" sz="2800" dirty="0"/>
          </a:p>
          <a:p>
            <a:pPr algn="l"/>
            <a:r>
              <a:rPr lang="zh-CN" altLang="en-US" sz="2800" dirty="0"/>
              <a:t>（二）传销组织的多变性导致中职生无法辨别</a:t>
            </a:r>
          </a:p>
          <a:p>
            <a:pPr algn="l"/>
            <a:r>
              <a:rPr lang="zh-CN" altLang="en-US" sz="2800" dirty="0"/>
              <a:t>1．传销组织外部形式不再是强迫性的</a:t>
            </a:r>
          </a:p>
          <a:p>
            <a:pPr algn="l"/>
            <a:r>
              <a:rPr lang="zh-CN" altLang="en-US" sz="2800" dirty="0"/>
              <a:t>2．传销组织利用高水平经济学原理作为理论支撑</a:t>
            </a:r>
          </a:p>
          <a:p>
            <a:pPr algn="l"/>
            <a:r>
              <a:rPr lang="zh-CN" altLang="en-US" sz="2800" dirty="0"/>
              <a:t>3．传销组织“三人成虎”的心理学战术</a:t>
            </a:r>
          </a:p>
          <a:p>
            <a:pPr algn="l"/>
            <a:endParaRPr lang="zh-CN" altLang="en-US" sz="28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76504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（三）高校教育的缺失导致中职生误入传销陷阱</a:t>
            </a:r>
          </a:p>
          <a:p>
            <a:pPr algn="l"/>
            <a:r>
              <a:rPr lang="zh-CN" altLang="en-US" sz="2800"/>
              <a:t>1.高校管理制度需要加强</a:t>
            </a:r>
          </a:p>
          <a:p>
            <a:pPr algn="l"/>
            <a:r>
              <a:rPr lang="zh-CN" altLang="en-US" sz="2800"/>
              <a:t>2.高校法制教育需要加强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中职生如何维护国家安全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85350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（一）要始终树立国家利益高于一切的关念</a:t>
            </a:r>
          </a:p>
          <a:p>
            <a:pPr algn="l"/>
            <a:r>
              <a:rPr lang="zh-CN" altLang="en-US" sz="2800"/>
              <a:t>（二）要努力熟悉有关国家安全的法律法规</a:t>
            </a:r>
          </a:p>
          <a:p>
            <a:pPr algn="l"/>
            <a:r>
              <a:rPr lang="zh-CN" altLang="en-US" sz="2800"/>
              <a:t>（三）要善于识别各种伪装</a:t>
            </a:r>
          </a:p>
          <a:p>
            <a:pPr algn="l"/>
            <a:r>
              <a:rPr lang="zh-CN" altLang="en-US" sz="2800"/>
              <a:t>（四）要克服妄自菲薄等不正确思想</a:t>
            </a:r>
          </a:p>
          <a:p>
            <a:pPr algn="l"/>
            <a:r>
              <a:rPr lang="zh-CN" altLang="en-US" sz="2800"/>
              <a:t>（五）要积极配合国家安全机关的工作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6016625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如何防止中职生就业引导机制</a:t>
            </a:r>
          </a:p>
          <a:p>
            <a:pPr algn="l"/>
            <a:r>
              <a:rPr lang="zh-CN" altLang="en-US" sz="2800"/>
              <a:t>（一）建立健全中职生就业引导机制</a:t>
            </a:r>
          </a:p>
          <a:p>
            <a:pPr algn="l"/>
            <a:r>
              <a:rPr lang="zh-CN" altLang="en-US" sz="2800"/>
              <a:t>（二）改进高校教育方式</a:t>
            </a:r>
          </a:p>
          <a:p>
            <a:pPr algn="l"/>
            <a:r>
              <a:rPr lang="zh-CN" altLang="en-US" sz="2800"/>
              <a:t>（三）家庭应承担起教育的责任</a:t>
            </a:r>
          </a:p>
          <a:p>
            <a:pPr algn="l"/>
            <a:r>
              <a:rPr lang="zh-CN" altLang="en-US" sz="2800"/>
              <a:t>（四）中职生的自救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1.树立科学的价值观、就业观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2.发挥自救的力量，自救并救人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3.运用法律武器，增强防范意识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远离不安全因素，从身边做起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项目四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771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安全用电原则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第一节</a:t>
            </a:r>
            <a:r>
              <a:rPr lang="en-US" sz="4000"/>
              <a:t> </a:t>
            </a:r>
            <a:r>
              <a:rPr sz="4000"/>
              <a:t>用电安全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6A41746-DCD3-47FE-73AF-9F7E5D420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45" y="1712415"/>
            <a:ext cx="5546960" cy="5037203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0944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触电的原因与急救</a:t>
            </a:r>
          </a:p>
          <a:p>
            <a:pPr algn="l"/>
            <a:r>
              <a:rPr lang="zh-CN" altLang="en-US" sz="2800" dirty="0"/>
              <a:t>（一）触电的原因</a:t>
            </a:r>
          </a:p>
          <a:p>
            <a:pPr algn="l"/>
            <a:r>
              <a:rPr lang="zh-CN" altLang="en-US" sz="2800" dirty="0"/>
              <a:t>（二）发生触电时的急救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771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安全用电标识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3514515-3755-6BB7-BFBC-B3CF632AB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774" y="1724660"/>
            <a:ext cx="7296510" cy="486434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95199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常见食物中毒及其预防知识</a:t>
            </a:r>
          </a:p>
          <a:p>
            <a:pPr algn="l"/>
            <a:r>
              <a:rPr lang="zh-CN" altLang="en-US" sz="2800" dirty="0"/>
              <a:t>（一）细菌性食物中毒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1．常见的细菌性食物中毒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2．预防措施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第二节校园内外饮食安全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3521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（二）化学性食物中毒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1.常见的化学性食物中毒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2.预防措施</a:t>
            </a:r>
          </a:p>
        </p:txBody>
      </p:sp>
    </p:spTree>
    <p:extLst>
      <p:ext uri="{BB962C8B-B14F-4D97-AF65-F5344CB8AC3E}">
        <p14:creationId xmlns:p14="http://schemas.microsoft.com/office/powerpoint/2010/main" val="361853752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3521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（三）有毒动植物中毒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1.四季豆中毒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2.生豆浆中毒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3.发芽马铃薯中毒</a:t>
            </a:r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4.毒蕈（有毒蘑菇）中毒</a:t>
            </a:r>
          </a:p>
        </p:txBody>
      </p:sp>
    </p:spTree>
    <p:extLst>
      <p:ext uri="{BB962C8B-B14F-4D97-AF65-F5344CB8AC3E}">
        <p14:creationId xmlns:p14="http://schemas.microsoft.com/office/powerpoint/2010/main" val="377611162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食物中毒的自救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4ABCDBB-6C8C-F094-ECB8-36D843710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613" y="1724660"/>
            <a:ext cx="6738392" cy="4985445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8985" y="367030"/>
            <a:ext cx="5516880" cy="6123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中职生安全饮食小贴士</a:t>
            </a:r>
          </a:p>
          <a:p>
            <a:pPr algn="l"/>
            <a:r>
              <a:rPr lang="zh-CN" altLang="en-US" sz="2800"/>
              <a:t>（一）被牛奶“拒绝”的五种食物</a:t>
            </a:r>
          </a:p>
          <a:p>
            <a:pPr algn="l"/>
            <a:r>
              <a:rPr lang="zh-CN" altLang="en-US" sz="2800"/>
              <a:t>1.橘子与牛奶</a:t>
            </a:r>
          </a:p>
          <a:p>
            <a:pPr algn="l"/>
            <a:r>
              <a:rPr lang="zh-CN" altLang="en-US" sz="2800"/>
              <a:t>2.果汁与牛奶</a:t>
            </a:r>
          </a:p>
          <a:p>
            <a:pPr algn="l"/>
            <a:r>
              <a:rPr lang="zh-CN" altLang="en-US" sz="2800"/>
              <a:t>3.牛奶与糖</a:t>
            </a:r>
          </a:p>
          <a:p>
            <a:pPr algn="l"/>
            <a:r>
              <a:rPr lang="zh-CN" altLang="en-US" sz="2800"/>
              <a:t>4.牛奶与巧克力</a:t>
            </a:r>
          </a:p>
          <a:p>
            <a:pPr algn="l"/>
            <a:r>
              <a:rPr lang="zh-CN" altLang="en-US" sz="2800"/>
              <a:t>5.牛奶与药</a:t>
            </a:r>
          </a:p>
          <a:p>
            <a:pPr algn="l"/>
            <a:r>
              <a:rPr lang="zh-CN" altLang="en-US" sz="2800"/>
              <a:t>（二）不要食用畸形番茄</a:t>
            </a:r>
          </a:p>
          <a:p>
            <a:pPr algn="l"/>
            <a:r>
              <a:rPr lang="zh-CN" altLang="en-US" sz="2800"/>
              <a:t>（三）入秋需“四防”</a:t>
            </a:r>
          </a:p>
          <a:p>
            <a:pPr algn="l"/>
            <a:r>
              <a:rPr lang="zh-CN" altLang="en-US" sz="2800"/>
              <a:t>1.“白露不露”防秋寒</a:t>
            </a:r>
          </a:p>
          <a:p>
            <a:pPr algn="l"/>
            <a:r>
              <a:rPr lang="zh-CN" altLang="en-US" sz="2800"/>
              <a:t>2.慎食秋瓜防坏肚</a:t>
            </a:r>
          </a:p>
          <a:p>
            <a:pPr algn="l"/>
            <a:r>
              <a:rPr lang="zh-CN" altLang="en-US" sz="2800"/>
              <a:t>3.秋季锻炼有“三防”</a:t>
            </a:r>
          </a:p>
          <a:p>
            <a:pPr algn="l"/>
            <a:r>
              <a:rPr lang="zh-CN" altLang="en-US" sz="2800"/>
              <a:t>4.“秋冻”有益防过度</a:t>
            </a:r>
          </a:p>
          <a:p>
            <a:pPr algn="l"/>
            <a:endParaRPr lang="zh-CN" altLang="en-US"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第三节 中职生安全意识的培养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培养中职生安全意识的重要性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062355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（一）培养中职生安全意识是提高整个社会安全意识的需要</a:t>
            </a:r>
          </a:p>
          <a:p>
            <a:pPr algn="l"/>
            <a:r>
              <a:rPr lang="zh-CN" altLang="en-US" sz="2800"/>
              <a:t>（二）培养中职生的安全意识是建设中国特色社会主义国家的需要</a:t>
            </a:r>
          </a:p>
          <a:p>
            <a:pPr algn="l"/>
            <a:r>
              <a:rPr lang="zh-CN" altLang="en-US" sz="2800"/>
              <a:t>（三）培养中职生的安全意识是提高中职生综合素质和自觉发展的需要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38328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（四）如何鉴别豆浆</a:t>
            </a:r>
          </a:p>
          <a:p>
            <a:pPr algn="l"/>
            <a:r>
              <a:rPr lang="zh-CN" altLang="en-US" sz="2800"/>
              <a:t>1.色泽鉴别</a:t>
            </a:r>
          </a:p>
          <a:p>
            <a:pPr algn="l"/>
            <a:r>
              <a:rPr lang="zh-CN" altLang="en-US" sz="2800"/>
              <a:t>2.组织状态鉴别</a:t>
            </a:r>
          </a:p>
          <a:p>
            <a:pPr algn="l"/>
            <a:r>
              <a:rPr lang="zh-CN" altLang="en-US" sz="2800"/>
              <a:t>3.气味鉴别</a:t>
            </a:r>
          </a:p>
          <a:p>
            <a:pPr algn="l"/>
            <a:r>
              <a:rPr lang="zh-CN" altLang="en-US" sz="2800"/>
              <a:t>4.滋味鉴别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（五）“不含添加剂”纯属误导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9BF6124-BAF8-2FC4-CB7F-735CDB110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30" y="1796811"/>
            <a:ext cx="8540562" cy="3077114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34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黄害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第三节</a:t>
            </a:r>
            <a:r>
              <a:rPr lang="en-US" sz="4000"/>
              <a:t> </a:t>
            </a:r>
            <a:r>
              <a:rPr sz="4000"/>
              <a:t>加强自身免疫，远离黄、赌、毒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29D96F8-B5FE-779F-CBEA-33A76CF77F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72" y="1724660"/>
            <a:ext cx="6170853" cy="448246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34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赌害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DE829A-9351-AE15-C752-61B50F0A0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60"/>
            <a:ext cx="7137353" cy="4991156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450080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毒害</a:t>
            </a:r>
          </a:p>
          <a:p>
            <a:pPr algn="l"/>
            <a:r>
              <a:rPr lang="zh-CN" altLang="en-US" sz="2800"/>
              <a:t>（一）荒废学业</a:t>
            </a:r>
          </a:p>
          <a:p>
            <a:pPr algn="l"/>
            <a:r>
              <a:rPr lang="zh-CN" altLang="en-US" sz="2800"/>
              <a:t>（二）污染社会和校园风气</a:t>
            </a:r>
          </a:p>
          <a:p>
            <a:pPr algn="l"/>
            <a:r>
              <a:rPr lang="zh-CN" altLang="en-US" sz="2800"/>
              <a:t>（三）伤害身心</a:t>
            </a:r>
          </a:p>
          <a:p>
            <a:pPr algn="l"/>
            <a:r>
              <a:rPr lang="zh-CN" altLang="en-US" sz="2800"/>
              <a:t>（四）违反校纪</a:t>
            </a:r>
          </a:p>
          <a:p>
            <a:pPr algn="l"/>
            <a:r>
              <a:rPr lang="zh-CN" altLang="en-US" sz="2800"/>
              <a:t>（五）诱发犯罪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383280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预警</a:t>
            </a:r>
          </a:p>
          <a:p>
            <a:pPr algn="l"/>
            <a:r>
              <a:rPr lang="zh-CN" altLang="en-US" sz="2800"/>
              <a:t>（一）警报系统</a:t>
            </a:r>
          </a:p>
          <a:p>
            <a:pPr algn="l"/>
            <a:r>
              <a:rPr lang="zh-CN" altLang="en-US" sz="2800"/>
              <a:t>（二）预警信息</a:t>
            </a:r>
          </a:p>
          <a:p>
            <a:pPr algn="l"/>
            <a:r>
              <a:rPr lang="zh-CN" altLang="en-US" sz="2800"/>
              <a:t>（三）预防信息种类</a:t>
            </a:r>
          </a:p>
          <a:p>
            <a:pPr algn="l"/>
            <a:r>
              <a:rPr lang="zh-CN" altLang="en-US" sz="2800"/>
              <a:t>1.台风预警</a:t>
            </a:r>
          </a:p>
          <a:p>
            <a:pPr algn="l"/>
            <a:r>
              <a:rPr lang="zh-CN" altLang="en-US" sz="2800"/>
              <a:t>2.大雾预警</a:t>
            </a:r>
          </a:p>
          <a:p>
            <a:pPr algn="l"/>
            <a:r>
              <a:rPr lang="zh-CN" altLang="en-US" sz="2800"/>
              <a:t>3.雷雨大风预警</a:t>
            </a:r>
          </a:p>
          <a:p>
            <a:pPr algn="l"/>
            <a:r>
              <a:rPr lang="zh-CN" altLang="en-US" sz="2800"/>
              <a:t>4.常见武器空袭预警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第四节</a:t>
            </a:r>
            <a:r>
              <a:rPr lang="en-US" sz="4000"/>
              <a:t> </a:t>
            </a:r>
            <a:r>
              <a:rPr sz="4000"/>
              <a:t>自救知识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09397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求救</a:t>
            </a:r>
          </a:p>
          <a:p>
            <a:pPr algn="l"/>
            <a:r>
              <a:rPr lang="zh-CN" altLang="en-US" sz="2800"/>
              <a:t>（一）紧急呼救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  110、119、122报警台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  120医疗急救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014345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（二）求救信息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  火光信号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  浓烟信号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  旗语信号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  声音信号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5.  反光信号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6.  信息信号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游泳是应当注意的安全问题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 dirty="0" err="1"/>
              <a:t>第五节</a:t>
            </a:r>
            <a:r>
              <a:rPr lang="en-US" sz="4000" dirty="0"/>
              <a:t> </a:t>
            </a:r>
            <a:r>
              <a:rPr sz="4000" dirty="0" err="1"/>
              <a:t>游泳安全（防溺水</a:t>
            </a:r>
            <a:r>
              <a:rPr sz="4000" dirty="0"/>
              <a:t>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2E2D49-2237-178E-08AA-020AB3D4D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402" y="1724660"/>
            <a:ext cx="8605568" cy="4546608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482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如何预防溺水事故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F3945D6-F65C-AE9D-C2B3-C799FBCF3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58" y="1724660"/>
            <a:ext cx="7419055" cy="42103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中职生应该培养那些安全意识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85350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（一）应对人际交往的自我保护意识</a:t>
            </a:r>
          </a:p>
          <a:p>
            <a:pPr algn="l"/>
            <a:r>
              <a:rPr lang="zh-CN" altLang="en-US" sz="2800"/>
              <a:t>（二）面对突发情况的应变意识</a:t>
            </a:r>
          </a:p>
          <a:p>
            <a:pPr algn="l"/>
            <a:r>
              <a:rPr lang="zh-CN" altLang="en-US" sz="2800"/>
              <a:t>（三）应对挫折的心理安全意识</a:t>
            </a:r>
          </a:p>
          <a:p>
            <a:pPr algn="l"/>
            <a:r>
              <a:rPr lang="zh-CN" altLang="en-US" sz="2800"/>
              <a:t>（四）应对灾难的自救互救意识</a:t>
            </a:r>
          </a:p>
          <a:p>
            <a:pPr algn="l"/>
            <a:r>
              <a:rPr lang="zh-CN" altLang="en-US" sz="2800"/>
              <a:t>（五）法律意识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8505825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增强安全防范意识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1.慎重选择安全的游泳场所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2.根据自身情况量力而行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3.养成良好的游泳习惯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4.游泳活动中遇到以下简单问题要懂得正确处理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6372225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游泳中突发事故的应急处理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1.水中抽筋自救法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2.水草缠身自救法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3.身陷漩涡自救法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4.疲劳过度自救法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5.怎样对落水者或溺水者进行施救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消防安全，敢问路在何方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项目五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烟头引发的火灾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第一节</a:t>
            </a:r>
            <a:r>
              <a:rPr lang="en-US" sz="4000"/>
              <a:t> </a:t>
            </a:r>
            <a:r>
              <a:rPr sz="4000"/>
              <a:t>校园火灾案例成因分析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551B41A-65E5-83AD-D853-476C2F5B3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74" y="1724660"/>
            <a:ext cx="7039155" cy="4705805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537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引发的火灾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ACD8469-0A87-92B2-7401-B102E0E12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5909"/>
            <a:ext cx="6654764" cy="4679131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违规用电酿大错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4579E4F-2A34-0A87-44BE-A5463BB30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49" y="1724660"/>
            <a:ext cx="6856203" cy="4528636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193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易燃易爆品引发的火灾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6454753-0961-8EAD-A887-E167690D7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8" y="1791726"/>
            <a:ext cx="6209631" cy="3953466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482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常用灭火器的选择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第二节</a:t>
            </a:r>
            <a:r>
              <a:rPr lang="en-US" sz="4000"/>
              <a:t> </a:t>
            </a:r>
            <a:r>
              <a:rPr sz="4000"/>
              <a:t>常见灭火器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5A41AFC-4F21-1C7B-820C-44EF6D642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78" y="1769189"/>
            <a:ext cx="10130287" cy="3886121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344795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常用灭火器的食用方法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1.手提式干粉灭火器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2.手提式1211灭火器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3.二氧化碳灭火器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4.泡沫灭火器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5.四氧化碳灭火器</a:t>
            </a:r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6.35千克推车式干粉灭火器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0944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火灾预防的主要措施</a:t>
            </a:r>
          </a:p>
          <a:p>
            <a:pPr algn="l"/>
            <a:r>
              <a:rPr lang="zh-CN" altLang="en-US" sz="2800"/>
              <a:t>（一）增强消防安全意识</a:t>
            </a:r>
          </a:p>
          <a:p>
            <a:pPr algn="l"/>
            <a:r>
              <a:rPr lang="zh-CN" altLang="en-US" sz="2800"/>
              <a:t>（二）遵守学校防火制度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第三节</a:t>
            </a:r>
            <a:r>
              <a:rPr lang="en-US" sz="4000"/>
              <a:t> </a:t>
            </a:r>
            <a:r>
              <a:rPr sz="4000"/>
              <a:t>常见校园火灾的预防与扑救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如何培养中职生的安全意识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（一）广泛积累安全知识</a:t>
            </a:r>
          </a:p>
          <a:p>
            <a:pPr algn="l"/>
            <a:r>
              <a:rPr lang="zh-CN" altLang="en-US" sz="2800"/>
              <a:t>（二）要善于观察，时刻保持高度警惕</a:t>
            </a:r>
          </a:p>
          <a:p>
            <a:pPr algn="l"/>
            <a:r>
              <a:rPr lang="zh-CN" altLang="en-US" sz="2800"/>
              <a:t>（三）遇事沉着，善于思考，不盲目随从，不贪图小利</a:t>
            </a:r>
          </a:p>
          <a:p>
            <a:pPr algn="l"/>
            <a:r>
              <a:rPr lang="zh-CN" altLang="en-US" sz="2800"/>
              <a:t>（四）加强法律、法规知识的学习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51688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火灾扑救的主要方法</a:t>
            </a:r>
          </a:p>
          <a:p>
            <a:pPr algn="l"/>
            <a:r>
              <a:rPr lang="zh-CN" altLang="en-US" sz="2800"/>
              <a:t>（一）迅速拨打报警电话</a:t>
            </a:r>
          </a:p>
          <a:p>
            <a:pPr algn="l"/>
            <a:r>
              <a:rPr lang="zh-CN" altLang="en-US" sz="2800"/>
              <a:t>（二）及时扑救初期火灾</a:t>
            </a:r>
          </a:p>
          <a:p>
            <a:pPr algn="l"/>
            <a:r>
              <a:rPr lang="zh-CN" altLang="en-US" sz="2800"/>
              <a:t>（三）火灾扑救过程中的注意事项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火灾发生时的疏散与逃生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CDEC151-E207-54B8-C64C-D2AA297DC4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60"/>
            <a:ext cx="3316341" cy="4689305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火场逃生自救的原则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第四节</a:t>
            </a:r>
            <a:r>
              <a:rPr lang="en-US" sz="4000"/>
              <a:t> </a:t>
            </a:r>
            <a:r>
              <a:rPr sz="4000"/>
              <a:t>货场自救逃生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C044360-DCF5-C5D1-8C19-7BF6586F6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59"/>
            <a:ext cx="6033662" cy="4525247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8056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火灾报警</a:t>
            </a:r>
          </a:p>
          <a:p>
            <a:pPr algn="l"/>
            <a:r>
              <a:rPr lang="zh-CN" altLang="en-US" sz="2800"/>
              <a:t>（一）火灾报警的对象</a:t>
            </a:r>
          </a:p>
          <a:p>
            <a:pPr algn="l"/>
            <a:r>
              <a:rPr lang="zh-CN" altLang="en-US" sz="2800"/>
              <a:t>（二）火灾报警的方法及要求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8724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典型场所火灾逃生的方法</a:t>
            </a:r>
          </a:p>
          <a:p>
            <a:pPr algn="l"/>
            <a:r>
              <a:rPr lang="zh-CN" altLang="en-US" sz="2800" dirty="0"/>
              <a:t>（一）在家中被火围困是的逃生方法</a:t>
            </a:r>
          </a:p>
          <a:p>
            <a:pPr algn="l"/>
            <a:endParaRPr lang="zh-CN" altLang="en-US" sz="2800" dirty="0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（二）单元式住宅火灾的逃生方法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1E4A346-D0C8-3CFA-6877-E72D8BA00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103" y="1724660"/>
            <a:ext cx="6671813" cy="4940918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（三）高层建筑火灾的逃生方法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AF68C30-2849-B980-A571-E1455ADBB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959" y="1724660"/>
            <a:ext cx="8011064" cy="4506224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（四）地下建筑火灾的逃生方法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0BB2D10-7CB3-8E93-59D0-AF1949BB8458}"/>
              </a:ext>
            </a:extLst>
          </p:cNvPr>
          <p:cNvSpPr txBox="1"/>
          <p:nvPr/>
        </p:nvSpPr>
        <p:spPr>
          <a:xfrm>
            <a:off x="807085" y="172466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（五）地铁失火时的逃生方法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9D1831-7840-9D56-7F9C-5114E1C63B72}"/>
              </a:ext>
            </a:extLst>
          </p:cNvPr>
          <p:cNvSpPr txBox="1"/>
          <p:nvPr/>
        </p:nvSpPr>
        <p:spPr>
          <a:xfrm>
            <a:off x="807085" y="2246630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（六）商场（集贸市场）火灾的逃生方法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F304F5-8DAC-D607-4D95-253EF166B7F5}"/>
              </a:ext>
            </a:extLst>
          </p:cNvPr>
          <p:cNvSpPr txBox="1"/>
          <p:nvPr/>
        </p:nvSpPr>
        <p:spPr>
          <a:xfrm>
            <a:off x="807085" y="276860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（七）影剧院火灾的逃生方法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1B367F-E7CF-DFD1-C793-59A7A58E9E36}"/>
              </a:ext>
            </a:extLst>
          </p:cNvPr>
          <p:cNvSpPr txBox="1"/>
          <p:nvPr/>
        </p:nvSpPr>
        <p:spPr>
          <a:xfrm>
            <a:off x="807085" y="3290570"/>
            <a:ext cx="65646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（八）歌舞厅、KTV包房火灾的逃生方法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115550-E606-C8B0-29AB-6EFACA379966}"/>
              </a:ext>
            </a:extLst>
          </p:cNvPr>
          <p:cNvSpPr txBox="1"/>
          <p:nvPr/>
        </p:nvSpPr>
        <p:spPr>
          <a:xfrm>
            <a:off x="807085" y="381254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（九）棚户区火灾的逃生方法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FE56AA-4CB3-4F8F-5BC6-6007CE486EAD}"/>
              </a:ext>
            </a:extLst>
          </p:cNvPr>
          <p:cNvSpPr txBox="1"/>
          <p:nvPr/>
        </p:nvSpPr>
        <p:spPr>
          <a:xfrm>
            <a:off x="807085" y="433451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（十）客船火灾的逃生方法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C2FF74-0711-C62F-F44D-67B7BB87D67D}"/>
              </a:ext>
            </a:extLst>
          </p:cNvPr>
          <p:cNvSpPr txBox="1"/>
          <p:nvPr/>
        </p:nvSpPr>
        <p:spPr>
          <a:xfrm>
            <a:off x="807085" y="485648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（十一）列车火灾的逃生方法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242B8D-6733-CED2-EE83-BB6D80C408A8}"/>
              </a:ext>
            </a:extLst>
          </p:cNvPr>
          <p:cNvSpPr txBox="1"/>
          <p:nvPr/>
        </p:nvSpPr>
        <p:spPr>
          <a:xfrm>
            <a:off x="807085" y="5378450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（十二）公交车发生火灾时的逃生方法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E9F7607-3C18-1232-DE8F-AE47AF7AEE71}"/>
              </a:ext>
            </a:extLst>
          </p:cNvPr>
          <p:cNvSpPr txBox="1"/>
          <p:nvPr/>
        </p:nvSpPr>
        <p:spPr>
          <a:xfrm>
            <a:off x="807085" y="590042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（十三）森林火灾的逃生方法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DF83953-ED37-0E93-4F4E-482A198F68F8}"/>
              </a:ext>
            </a:extLst>
          </p:cNvPr>
          <p:cNvSpPr txBox="1"/>
          <p:nvPr/>
        </p:nvSpPr>
        <p:spPr>
          <a:xfrm>
            <a:off x="6319365" y="172466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（十四）隧道火灾的逃生方法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7EB7651-89BB-3B3E-281E-09CC20390EA4}"/>
              </a:ext>
            </a:extLst>
          </p:cNvPr>
          <p:cNvSpPr txBox="1"/>
          <p:nvPr/>
        </p:nvSpPr>
        <p:spPr>
          <a:xfrm>
            <a:off x="6319365" y="281535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（十五）人生着火怎么办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实验室防火要点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第五节</a:t>
            </a:r>
            <a:r>
              <a:rPr lang="en-US" sz="4000"/>
              <a:t> </a:t>
            </a:r>
            <a:r>
              <a:rPr sz="4000"/>
              <a:t>实验教学中的防火安全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4A836D-0B00-7D46-6AD8-A4ACA6F1E8A9}"/>
              </a:ext>
            </a:extLst>
          </p:cNvPr>
          <p:cNvSpPr txBox="1"/>
          <p:nvPr/>
        </p:nvSpPr>
        <p:spPr>
          <a:xfrm>
            <a:off x="807085" y="172466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实验室灭火技巧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畅游网络，让人生轻舞飞扬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项目六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63</TotalTime>
  <Words>3634</Words>
  <Application>Microsoft Office PowerPoint</Application>
  <PresentationFormat>宽屏</PresentationFormat>
  <Paragraphs>515</Paragraphs>
  <Slides>129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129</vt:i4>
      </vt:variant>
    </vt:vector>
  </HeadingPairs>
  <TitlesOfParts>
    <vt:vector size="136" baseType="lpstr">
      <vt:lpstr>微软雅黑</vt:lpstr>
      <vt:lpstr>Arial</vt:lpstr>
      <vt:lpstr>Calibri</vt:lpstr>
      <vt:lpstr>Century Gothic</vt:lpstr>
      <vt:lpstr>Wingdings</vt:lpstr>
      <vt:lpstr>Wingdings 3</vt:lpstr>
      <vt:lpstr>丝状</vt:lpstr>
      <vt:lpstr>和谐校园梦想起飞的地方</vt:lpstr>
      <vt:lpstr>第一节 职业学校安全教育的内容和要点</vt:lpstr>
      <vt:lpstr>PowerPoint 演示文稿</vt:lpstr>
      <vt:lpstr>第二节 自觉维护国家安全</vt:lpstr>
      <vt:lpstr>PowerPoint 演示文稿</vt:lpstr>
      <vt:lpstr>PowerPoint 演示文稿</vt:lpstr>
      <vt:lpstr>第三节 中职生安全意识的培养</vt:lpstr>
      <vt:lpstr>PowerPoint 演示文稿</vt:lpstr>
      <vt:lpstr>PowerPoint 演示文稿</vt:lpstr>
      <vt:lpstr>珍爱自己，我的生命我做主</vt:lpstr>
      <vt:lpstr>第一节 健康生活，远离烟酒</vt:lpstr>
      <vt:lpstr>PowerPoint 演示文稿</vt:lpstr>
      <vt:lpstr>PowerPoint 演示文稿</vt:lpstr>
      <vt:lpstr>PowerPoint 演示文稿</vt:lpstr>
      <vt:lpstr>第二节 预防纠纷与防治斗殴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第三节 防滋扰</vt:lpstr>
      <vt:lpstr>PowerPoint 演示文稿</vt:lpstr>
      <vt:lpstr>PowerPoint 演示文稿</vt:lpstr>
      <vt:lpstr>PowerPoint 演示文稿</vt:lpstr>
      <vt:lpstr>第四节 防止性侵害</vt:lpstr>
      <vt:lpstr>PowerPoint 演示文稿</vt:lpstr>
      <vt:lpstr>PowerPoint 演示文稿</vt:lpstr>
      <vt:lpstr>PowerPoint 演示文稿</vt:lpstr>
      <vt:lpstr>第五节 防治校园暴力与欺凌</vt:lpstr>
      <vt:lpstr>PowerPoint 演示文稿</vt:lpstr>
      <vt:lpstr>PowerPoint 演示文稿</vt:lpstr>
      <vt:lpstr>PowerPoint 演示文稿</vt:lpstr>
      <vt:lpstr>第六节 交通安全及事故预防</vt:lpstr>
      <vt:lpstr>PowerPoint 演示文稿</vt:lpstr>
      <vt:lpstr>PowerPoint 演示文稿</vt:lpstr>
      <vt:lpstr>PowerPoint 演示文稿</vt:lpstr>
      <vt:lpstr>第七节 预防新型冠状病毒肺炎</vt:lpstr>
      <vt:lpstr>PowerPoint 演示文稿</vt:lpstr>
      <vt:lpstr>PowerPoint 演示文稿</vt:lpstr>
      <vt:lpstr>PowerPoint 演示文稿</vt:lpstr>
      <vt:lpstr>保护“口袋”，防患于未然</vt:lpstr>
      <vt:lpstr>第一节 盗窃防范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第二节 财产诈骗防范</vt:lpstr>
      <vt:lpstr>PowerPoint 演示文稿</vt:lpstr>
      <vt:lpstr>PowerPoint 演示文稿</vt:lpstr>
      <vt:lpstr>PowerPoint 演示文稿</vt:lpstr>
      <vt:lpstr>PowerPoint 演示文稿</vt:lpstr>
      <vt:lpstr>第三节 抢劫和抢夺防范</vt:lpstr>
      <vt:lpstr>PowerPoint 演示文稿</vt:lpstr>
      <vt:lpstr>第四节 传销防范</vt:lpstr>
      <vt:lpstr>PowerPoint 演示文稿</vt:lpstr>
      <vt:lpstr>PowerPoint 演示文稿</vt:lpstr>
      <vt:lpstr>PowerPoint 演示文稿</vt:lpstr>
      <vt:lpstr>PowerPoint 演示文稿</vt:lpstr>
      <vt:lpstr>远离不安全因素，从身边做起</vt:lpstr>
      <vt:lpstr>第一节 用电安全</vt:lpstr>
      <vt:lpstr>PowerPoint 演示文稿</vt:lpstr>
      <vt:lpstr>PowerPoint 演示文稿</vt:lpstr>
      <vt:lpstr>第二节校园内外饮食安全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第三节 加强自身免疫，远离黄、赌、毒</vt:lpstr>
      <vt:lpstr>PowerPoint 演示文稿</vt:lpstr>
      <vt:lpstr>PowerPoint 演示文稿</vt:lpstr>
      <vt:lpstr>第四节 自救知识</vt:lpstr>
      <vt:lpstr>PowerPoint 演示文稿</vt:lpstr>
      <vt:lpstr>PowerPoint 演示文稿</vt:lpstr>
      <vt:lpstr>第五节 游泳安全（防溺水）</vt:lpstr>
      <vt:lpstr>PowerPoint 演示文稿</vt:lpstr>
      <vt:lpstr>PowerPoint 演示文稿</vt:lpstr>
      <vt:lpstr>PowerPoint 演示文稿</vt:lpstr>
      <vt:lpstr>消防安全，敢问路在何方</vt:lpstr>
      <vt:lpstr>第一节 校园火灾案例成因分析</vt:lpstr>
      <vt:lpstr>PowerPoint 演示文稿</vt:lpstr>
      <vt:lpstr>PowerPoint 演示文稿</vt:lpstr>
      <vt:lpstr>PowerPoint 演示文稿</vt:lpstr>
      <vt:lpstr>第二节 常见灭火器</vt:lpstr>
      <vt:lpstr>PowerPoint 演示文稿</vt:lpstr>
      <vt:lpstr>第三节 常见校园火灾的预防与扑救</vt:lpstr>
      <vt:lpstr>PowerPoint 演示文稿</vt:lpstr>
      <vt:lpstr>PowerPoint 演示文稿</vt:lpstr>
      <vt:lpstr>第四节 货场自救逃生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第五节 实验教学中的防火安全</vt:lpstr>
      <vt:lpstr>畅游网络，让人生轻舞飞扬</vt:lpstr>
      <vt:lpstr>第一节 中职生与计算机网络安全</vt:lpstr>
      <vt:lpstr>PowerPoint 演示文稿</vt:lpstr>
      <vt:lpstr>第二节 几种重要网上行为的安全</vt:lpstr>
      <vt:lpstr>PowerPoint 演示文稿</vt:lpstr>
      <vt:lpstr>第三节 互联网环境与中职生的健康</vt:lpstr>
      <vt:lpstr>PowerPoint 演示文稿</vt:lpstr>
      <vt:lpstr>第四节 计算机网络的违法犯罪活动</vt:lpstr>
      <vt:lpstr>PowerPoint 演示文稿</vt:lpstr>
      <vt:lpstr>PowerPoint 演示文稿</vt:lpstr>
      <vt:lpstr>微笑生活，让阳光与我同行</vt:lpstr>
      <vt:lpstr>第一节 中职生心理健康概述</vt:lpstr>
      <vt:lpstr>PowerPoint 演示文稿</vt:lpstr>
      <vt:lpstr>PowerPoint 演示文稿</vt:lpstr>
      <vt:lpstr>PowerPoint 演示文稿</vt:lpstr>
      <vt:lpstr>第二节 中职生常见的心理疾病及预防</vt:lpstr>
      <vt:lpstr>PowerPoint 演示文稿</vt:lpstr>
      <vt:lpstr>PowerPoint 演示文稿</vt:lpstr>
      <vt:lpstr>PowerPoint 演示文稿</vt:lpstr>
      <vt:lpstr>第三节 中职生心理调节</vt:lpstr>
      <vt:lpstr>PowerPoint 演示文稿</vt:lpstr>
      <vt:lpstr>PowerPoint 演示文稿</vt:lpstr>
      <vt:lpstr>PowerPoint 演示文稿</vt:lpstr>
      <vt:lpstr>PowerPoint 演示文稿</vt:lpstr>
      <vt:lpstr>无灾无情，从容面对</vt:lpstr>
      <vt:lpstr>第一节 地震和洪涝</vt:lpstr>
      <vt:lpstr>PowerPoint 演示文稿</vt:lpstr>
      <vt:lpstr>PowerPoint 演示文稿</vt:lpstr>
      <vt:lpstr>第二节 泥石流和冰雪灾</vt:lpstr>
      <vt:lpstr>PowerPoint 演示文稿</vt:lpstr>
      <vt:lpstr>第四节 雷电和冰雹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和谐校园梦想起飞的地方</dc:title>
  <dc:creator/>
  <cp:lastModifiedBy>飄 北</cp:lastModifiedBy>
  <cp:revision>53</cp:revision>
  <dcterms:created xsi:type="dcterms:W3CDTF">2019-09-19T02:01:00Z</dcterms:created>
  <dcterms:modified xsi:type="dcterms:W3CDTF">2022-10-09T12:41:24Z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</Properties>
</file>