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70" r:id="rId3"/>
    <p:sldId id="271" r:id="rId4"/>
    <p:sldId id="272" r:id="rId5"/>
    <p:sldId id="274" r:id="rId6"/>
    <p:sldId id="273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8" r:id="rId16"/>
    <p:sldId id="289" r:id="rId17"/>
    <p:sldId id="290" r:id="rId18"/>
    <p:sldId id="291" r:id="rId19"/>
    <p:sldId id="293" r:id="rId20"/>
    <p:sldId id="294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珍爱自己，我的生命我做主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项目二 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五 中职宿舍纠纷的防止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（一）学生宿舍纠纷的新特点</a:t>
            </a:r>
            <a:endParaRPr lang="zh-CN" altLang="en-US" sz="2800"/>
          </a:p>
          <a:p>
            <a:pPr algn="l"/>
            <a:r>
              <a:rPr lang="zh-CN" altLang="en-US" sz="2800"/>
              <a:t>1.打架斗殴等暴力行为减少</a:t>
            </a:r>
            <a:endParaRPr lang="zh-CN" altLang="en-US" sz="2800"/>
          </a:p>
          <a:p>
            <a:pPr algn="l"/>
            <a:r>
              <a:rPr lang="zh-CN" altLang="en-US" sz="2800"/>
              <a:t>2.因学习竞争引发的矛盾减少</a:t>
            </a:r>
            <a:endParaRPr lang="zh-CN" altLang="en-US" sz="2800"/>
          </a:p>
          <a:p>
            <a:pPr algn="l"/>
            <a:r>
              <a:rPr lang="zh-CN" altLang="en-US" sz="2800"/>
              <a:t>3.依靠外力解决宿舍矛盾成为首选</a:t>
            </a:r>
            <a:endParaRPr lang="zh-CN" altLang="en-US" sz="2800"/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6610" y="1773555"/>
            <a:ext cx="111137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（二）学生宿舍矛盾产生的主要原因</a:t>
            </a:r>
            <a:endParaRPr lang="zh-CN" altLang="en-US" sz="2800"/>
          </a:p>
          <a:p>
            <a:pPr algn="l"/>
            <a:r>
              <a:rPr lang="zh-CN" altLang="en-US" sz="2800"/>
              <a:t>1.“生活习惯”引发的冲突</a:t>
            </a:r>
            <a:endParaRPr lang="zh-CN" altLang="en-US" sz="2800"/>
          </a:p>
          <a:p>
            <a:pPr algn="l"/>
            <a:r>
              <a:rPr lang="zh-CN" altLang="en-US" sz="2800"/>
              <a:t>2.“人以群分”引发的冲突</a:t>
            </a:r>
            <a:endParaRPr lang="zh-CN" altLang="en-US" sz="2800"/>
          </a:p>
          <a:p>
            <a:pPr algn="l"/>
            <a:r>
              <a:rPr lang="zh-CN" altLang="en-US" sz="2800"/>
              <a:t>3.“唯我独尊”引发的冲突</a:t>
            </a:r>
            <a:endParaRPr lang="zh-CN" altLang="en-US" sz="2800"/>
          </a:p>
          <a:p>
            <a:pPr algn="l"/>
            <a:r>
              <a:rPr lang="zh-CN" altLang="en-US" sz="2800"/>
              <a:t>4.“炫耀、嫉妒”引发的冲突</a:t>
            </a:r>
            <a:endParaRPr lang="zh-CN" altLang="en-US" sz="2800"/>
          </a:p>
          <a:p>
            <a:pPr algn="l"/>
            <a:r>
              <a:rPr lang="zh-CN" altLang="en-US" sz="2800"/>
              <a:t>5.“消极、封闭”引发的冲突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（三）解决学生宿舍矛盾的途径</a:t>
            </a:r>
            <a:endParaRPr lang="zh-CN" altLang="en-US" sz="2800"/>
          </a:p>
          <a:p>
            <a:pPr algn="l"/>
            <a:r>
              <a:rPr lang="zh-CN" altLang="en-US" sz="2800"/>
              <a:t>1.严格遵守共同的生活制度</a:t>
            </a:r>
            <a:endParaRPr lang="zh-CN" altLang="en-US" sz="2800"/>
          </a:p>
          <a:p>
            <a:pPr algn="l"/>
            <a:r>
              <a:rPr lang="zh-CN" altLang="en-US" sz="2800"/>
              <a:t>2.相互谅解</a:t>
            </a:r>
            <a:endParaRPr lang="zh-CN" altLang="en-US" sz="2800"/>
          </a:p>
          <a:p>
            <a:pPr algn="l"/>
            <a:r>
              <a:rPr lang="zh-CN" altLang="en-US" sz="2800"/>
              <a:t>3.要相互信任，不要互相猜疑</a:t>
            </a:r>
            <a:endParaRPr lang="zh-CN" altLang="en-US" sz="2800"/>
          </a:p>
          <a:p>
            <a:pPr algn="l"/>
            <a:r>
              <a:rPr lang="zh-CN" altLang="en-US" sz="2800"/>
              <a:t>4.加强中职生的心理健康，整体提升中职生心理素质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第三节</a:t>
            </a:r>
            <a:r>
              <a:rPr lang="en-US" altLang="zh-CN" sz="4000"/>
              <a:t> </a:t>
            </a:r>
            <a:r>
              <a:rPr lang="zh-CN" altLang="en-US" sz="4000"/>
              <a:t>防滋扰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ym typeface="+mn-ea"/>
              </a:rPr>
              <a:t>一 中职生受外部滋扰的常见形式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10784164" cy="3949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中职生应当怎样应对外部滋扰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6657981" cy="49810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中职生应如何处理求爱的滋扰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5523451" cy="49174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中职生接到骚扰电话应如何应对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5712609" cy="47668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第四节 防止性侵害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中职生性侵害的主要表现形式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（一）暴力型性侵害</a:t>
            </a:r>
            <a:endParaRPr lang="zh-CN" altLang="en-US" sz="2800"/>
          </a:p>
          <a:p>
            <a:pPr algn="l"/>
            <a:r>
              <a:rPr lang="zh-CN" altLang="en-US" sz="2800"/>
              <a:t>（二）胁迫型性侵害</a:t>
            </a:r>
            <a:endParaRPr lang="zh-CN" altLang="en-US" sz="2800"/>
          </a:p>
          <a:p>
            <a:pPr algn="l"/>
            <a:r>
              <a:rPr lang="zh-CN" altLang="en-US" sz="2800"/>
              <a:t>（三）社交型性侵害</a:t>
            </a:r>
            <a:endParaRPr lang="zh-CN" altLang="en-US" sz="2800"/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1.家教</a:t>
            </a:r>
            <a:endParaRPr lang="zh-CN" altLang="en-US" sz="2800"/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2.求职</a:t>
            </a:r>
            <a:endParaRPr lang="zh-CN" altLang="en-US" sz="2800"/>
          </a:p>
          <a:p>
            <a:pPr algn="l"/>
            <a:r>
              <a:rPr lang="en-US" altLang="zh-CN" sz="2800"/>
              <a:t>				</a:t>
            </a:r>
            <a:r>
              <a:rPr lang="zh-CN" altLang="en-US" sz="2800"/>
              <a:t>3.交友</a:t>
            </a:r>
            <a:endParaRPr lang="zh-CN" altLang="en-US" sz="2800"/>
          </a:p>
          <a:p>
            <a:pPr algn="l"/>
            <a:r>
              <a:rPr lang="zh-CN" altLang="en-US" sz="2800"/>
              <a:t>（四）诱惑型性侵害</a:t>
            </a:r>
            <a:endParaRPr lang="zh-CN" altLang="en-US" sz="2800"/>
          </a:p>
          <a:p>
            <a:pPr algn="l"/>
            <a:r>
              <a:rPr lang="zh-CN" altLang="en-US" sz="2800"/>
              <a:t>（五）滋扰型性侵害</a:t>
            </a:r>
            <a:endParaRPr lang="zh-CN" altLang="en-US" sz="2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中职生性侵害犯罪的主要特征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（一）作案手法的多样性</a:t>
            </a:r>
            <a:endParaRPr lang="zh-CN" altLang="en-US" sz="2800"/>
          </a:p>
          <a:p>
            <a:pPr algn="l"/>
            <a:r>
              <a:rPr lang="zh-CN" altLang="en-US" sz="2800"/>
              <a:t>（二）报案时间的滞后性</a:t>
            </a:r>
            <a:endParaRPr lang="zh-CN" altLang="en-US" sz="2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如何防范性侵害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（一）防范性侵害的要点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1.在思想上树立性侵害意识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2.在生活上注意仪表发言行得体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3.在防范上关注所处周围环境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4.在观察中谨慎结交新朋友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5.有选择地适当参加社会活动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（二）正方防卫的方法</a:t>
            </a:r>
            <a:endParaRPr lang="zh-CN" altLang="en-US" sz="2800"/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第一节</a:t>
            </a:r>
            <a:r>
              <a:rPr lang="en-US" altLang="zh-CN" sz="4000"/>
              <a:t> </a:t>
            </a:r>
            <a:r>
              <a:rPr lang="zh-CN" altLang="en-US" sz="4000"/>
              <a:t>健康生活，远离烟酒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中职生过量饮酒的危害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0623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（一）伤害身体</a:t>
            </a:r>
            <a:endParaRPr lang="zh-CN" altLang="en-US" sz="2800"/>
          </a:p>
          <a:p>
            <a:pPr algn="l"/>
            <a:r>
              <a:rPr lang="zh-CN" altLang="en-US" sz="2800"/>
              <a:t>（二）殃及四周</a:t>
            </a:r>
            <a:endParaRPr lang="zh-CN" altLang="en-US" sz="2800"/>
          </a:p>
          <a:p>
            <a:pPr algn="l"/>
            <a:r>
              <a:rPr lang="zh-CN" altLang="en-US" sz="2800"/>
              <a:t>（三）荒废学业</a:t>
            </a:r>
            <a:endParaRPr lang="zh-CN" altLang="en-US" sz="2800"/>
          </a:p>
          <a:p>
            <a:pPr algn="l"/>
            <a:r>
              <a:rPr lang="zh-CN" altLang="en-US" sz="2800"/>
              <a:t>（四）惹是生非</a:t>
            </a:r>
            <a:endParaRPr lang="zh-CN" altLang="en-US"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发生性侵害后的应对措施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（一）及时报案不要拖</a:t>
            </a:r>
            <a:endParaRPr lang="zh-CN" altLang="en-US" sz="2800"/>
          </a:p>
          <a:p>
            <a:pPr algn="l"/>
            <a:r>
              <a:rPr lang="zh-CN" altLang="en-US" sz="2800"/>
              <a:t>（二）配合调查要积极</a:t>
            </a:r>
            <a:endParaRPr lang="zh-CN" altLang="en-US" sz="2800"/>
          </a:p>
          <a:p>
            <a:pPr algn="l"/>
            <a:r>
              <a:rPr lang="zh-CN" altLang="en-US" sz="2800"/>
              <a:t>（三）调整心态不极端</a:t>
            </a:r>
            <a:endParaRPr lang="zh-CN" altLang="en-US"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第五节</a:t>
            </a:r>
            <a:r>
              <a:rPr lang="en-US" altLang="zh-CN" sz="4000"/>
              <a:t> </a:t>
            </a:r>
            <a:r>
              <a:rPr lang="zh-CN" altLang="en-US" sz="4000"/>
              <a:t>防治校园暴力与欺凌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校园暴力犯罪案件发生的原因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98394"/>
            <a:ext cx="6045584" cy="486447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校园暴力犯罪案件的对策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	</a:t>
            </a:r>
            <a:r>
              <a:rPr lang="zh-CN" altLang="en-US" sz="2800"/>
              <a:t>1.开展“送法进校园”活动，提高学生自我保护意识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2.积极参与社会管理工作，为校园营造安全环境</a:t>
            </a:r>
            <a:endParaRPr lang="zh-CN" altLang="en-US" sz="2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</a:t>
            </a:r>
            <a:r>
              <a:rPr lang="en-US" altLang="zh-CN" sz="2800"/>
              <a:t> </a:t>
            </a:r>
            <a:r>
              <a:rPr lang="zh-CN" altLang="en-US" sz="2800"/>
              <a:t>校园暴力问题的应对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/>
              <a:t>	</a:t>
            </a:r>
            <a:r>
              <a:rPr sz="2800"/>
              <a:t>1.预防校园暴力</a:t>
            </a:r>
            <a:endParaRPr sz="2800"/>
          </a:p>
          <a:p>
            <a:pPr algn="l"/>
            <a:r>
              <a:rPr lang="en-US" sz="2800"/>
              <a:t>	</a:t>
            </a:r>
            <a:r>
              <a:rPr sz="2800"/>
              <a:t>2.处理打架斗殴事件</a:t>
            </a:r>
            <a:endParaRPr sz="2800"/>
          </a:p>
          <a:p>
            <a:pPr algn="l"/>
            <a:r>
              <a:rPr lang="en-US" sz="2800"/>
              <a:t>	</a:t>
            </a:r>
            <a:r>
              <a:rPr sz="2800"/>
              <a:t>3.如何避免打架斗殴</a:t>
            </a:r>
            <a:endParaRPr sz="2800"/>
          </a:p>
          <a:p>
            <a:pPr algn="l"/>
            <a:r>
              <a:rPr lang="en-US" sz="2800"/>
              <a:t>	</a:t>
            </a:r>
            <a:r>
              <a:rPr sz="2800"/>
              <a:t>4.劝阻打架斗殴</a:t>
            </a:r>
            <a:endParaRPr sz="2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059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校园欺凌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4" y="1832854"/>
            <a:ext cx="7053399" cy="49373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第六节</a:t>
            </a:r>
            <a:r>
              <a:rPr lang="en-US" sz="4000"/>
              <a:t> </a:t>
            </a:r>
            <a:r>
              <a:rPr sz="4000"/>
              <a:t>交通安全及事故预防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中职生交通安全概述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09" y="1715135"/>
            <a:ext cx="9812241" cy="438489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交通安全事故的主要表现形式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（一）校园内发生的交通事故</a:t>
            </a:r>
            <a:endParaRPr lang="zh-CN" altLang="en-US" sz="2800"/>
          </a:p>
          <a:p>
            <a:pPr algn="l"/>
            <a:r>
              <a:rPr lang="zh-CN" altLang="en-US" sz="2800"/>
              <a:t>（二）校园外常见的交通事故</a:t>
            </a:r>
            <a:endParaRPr lang="zh-CN" altLang="en-US" sz="2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如何预防交通事故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64030"/>
            <a:ext cx="111137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（一）提高交通安全意识</a:t>
            </a:r>
            <a:endParaRPr lang="zh-CN" altLang="en-US" sz="2800"/>
          </a:p>
          <a:p>
            <a:pPr algn="l"/>
            <a:r>
              <a:rPr lang="zh-CN" altLang="en-US" sz="2800"/>
              <a:t>（二）自觉遵守交通法规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1.安全行走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2.安全乘坐</a:t>
            </a:r>
            <a:endParaRPr lang="zh-CN" altLang="en-US" sz="28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发生交通事故的处理办法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（一）及时报案</a:t>
            </a:r>
            <a:endParaRPr lang="zh-CN" altLang="en-US" sz="2800"/>
          </a:p>
          <a:p>
            <a:pPr algn="l"/>
            <a:r>
              <a:rPr lang="zh-CN" altLang="en-US" sz="2800"/>
              <a:t>（二）保护现场</a:t>
            </a:r>
            <a:endParaRPr lang="zh-CN" altLang="en-US" sz="2800"/>
          </a:p>
          <a:p>
            <a:pPr algn="l"/>
            <a:r>
              <a:rPr lang="zh-CN" altLang="en-US" sz="2800"/>
              <a:t>（三）控制肇事者</a:t>
            </a:r>
            <a:endParaRPr lang="zh-CN" altLang="en-US" sz="28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第七节</a:t>
            </a:r>
            <a:r>
              <a:rPr lang="en-US" sz="4000"/>
              <a:t> </a:t>
            </a:r>
            <a:r>
              <a:rPr sz="4000"/>
              <a:t>预防新型冠状病毒肺炎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什么是新型冠状病毒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4"/>
            <a:ext cx="6532146" cy="4907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中职生在饮酒问题上的错误观念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95" y="1835675"/>
            <a:ext cx="5080000" cy="4445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什么是新型冠状病毒肺炎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8553974" cy="48116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新型冠状病毒的传播途径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6365502" cy="498228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如何预防新型冠状病毒肺炎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59"/>
            <a:ext cx="3320298" cy="49804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271" y="0"/>
            <a:ext cx="4331512" cy="61659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615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中职生应该怎样禁酒和预防酗酒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04" y="1715135"/>
            <a:ext cx="5862026" cy="48865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5260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中职生吸烟的原因和禁烟措施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/>
              <a:t>（一）学生吸烟的原因</a:t>
            </a:r>
            <a:endParaRPr lang="zh-CN" altLang="en-US" sz="2800" dirty="0"/>
          </a:p>
          <a:p>
            <a:pPr algn="l"/>
            <a:r>
              <a:rPr lang="zh-CN" altLang="en-US" sz="2800" dirty="0"/>
              <a:t>（二）中职学校关于学生吸烟问题的对策与措施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49" y="2785110"/>
            <a:ext cx="5211446" cy="39030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zh-CN" altLang="en-US" sz="4000"/>
              <a:t>第二节 预防纠纷与防治斗殴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中职生之间发生纠纷的原因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88996"/>
            <a:ext cx="4887595" cy="41869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中职生之间纠纷的常见类型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（一）争强好胜型</a:t>
            </a:r>
            <a:endParaRPr lang="zh-CN" altLang="en-US" sz="2800"/>
          </a:p>
          <a:p>
            <a:pPr algn="l"/>
            <a:r>
              <a:rPr lang="zh-CN" altLang="en-US" sz="2800"/>
              <a:t>（二）嫉妒失衡型</a:t>
            </a:r>
            <a:endParaRPr lang="zh-CN" altLang="en-US" sz="2800"/>
          </a:p>
          <a:p>
            <a:pPr algn="l"/>
            <a:r>
              <a:rPr lang="zh-CN" altLang="en-US" sz="2800"/>
              <a:t>（三）情感控制型</a:t>
            </a:r>
            <a:endParaRPr lang="zh-CN" altLang="en-US" sz="2800"/>
          </a:p>
          <a:p>
            <a:pPr algn="l"/>
            <a:r>
              <a:rPr lang="zh-CN" altLang="en-US" sz="2800"/>
              <a:t>（四）个性不和型</a:t>
            </a:r>
            <a:endParaRPr lang="zh-CN" altLang="en-US" sz="2800"/>
          </a:p>
          <a:p>
            <a:pPr algn="l"/>
            <a:r>
              <a:rPr lang="zh-CN" altLang="en-US" sz="2800"/>
              <a:t>（五）互相猜疑型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中职生发生纠纷后的危害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（一）干扰了学校正常的教学和生活秩序</a:t>
            </a:r>
            <a:endParaRPr lang="zh-CN" altLang="en-US" sz="2800"/>
          </a:p>
          <a:p>
            <a:pPr algn="l"/>
            <a:r>
              <a:rPr lang="zh-CN" altLang="en-US" sz="2800"/>
              <a:t>（二）妨碍团结，影响学校育人环境</a:t>
            </a:r>
            <a:endParaRPr lang="zh-CN" altLang="en-US" sz="2800"/>
          </a:p>
          <a:p>
            <a:pPr algn="l"/>
            <a:r>
              <a:rPr lang="zh-CN" altLang="en-US" sz="2800"/>
              <a:t>（三）诱发治安、刑事案件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16610" y="1193165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中职生如何预防纠纷的发生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6610" y="1773555"/>
            <a:ext cx="111137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（一）加强法纪学习，增强法制观念</a:t>
            </a:r>
            <a:endParaRPr lang="zh-CN" altLang="en-US" sz="2800"/>
          </a:p>
          <a:p>
            <a:pPr algn="l"/>
            <a:r>
              <a:rPr lang="zh-CN" altLang="en-US" sz="2800"/>
              <a:t>（二）冷静克制，切忌鲁莽行事</a:t>
            </a:r>
            <a:endParaRPr lang="zh-CN" altLang="en-US" sz="2800"/>
          </a:p>
          <a:p>
            <a:pPr algn="l"/>
            <a:r>
              <a:rPr lang="zh-CN" altLang="en-US" sz="2800"/>
              <a:t>（三）用语要文明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1262</Words>
  <Application>WPS 演示</Application>
  <PresentationFormat>宽屏</PresentationFormat>
  <Paragraphs>162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珍爱自己，我的生命我做主</vt:lpstr>
      <vt:lpstr>第一节 健康生活，远离烟酒</vt:lpstr>
      <vt:lpstr>PowerPoint 演示文稿</vt:lpstr>
      <vt:lpstr>PowerPoint 演示文稿</vt:lpstr>
      <vt:lpstr>PowerPoint 演示文稿</vt:lpstr>
      <vt:lpstr>第二节 预防纠纷与防治斗殴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防滋扰</vt:lpstr>
      <vt:lpstr>PowerPoint 演示文稿</vt:lpstr>
      <vt:lpstr>PowerPoint 演示文稿</vt:lpstr>
      <vt:lpstr>PowerPoint 演示文稿</vt:lpstr>
      <vt:lpstr>第四节 防止性侵害</vt:lpstr>
      <vt:lpstr>PowerPoint 演示文稿</vt:lpstr>
      <vt:lpstr>PowerPoint 演示文稿</vt:lpstr>
      <vt:lpstr>PowerPoint 演示文稿</vt:lpstr>
      <vt:lpstr>第五节 防治校园暴力与欺凌</vt:lpstr>
      <vt:lpstr>PowerPoint 演示文稿</vt:lpstr>
      <vt:lpstr>PowerPoint 演示文稿</vt:lpstr>
      <vt:lpstr>PowerPoint 演示文稿</vt:lpstr>
      <vt:lpstr>第六节 交通安全及事故预防</vt:lpstr>
      <vt:lpstr>PowerPoint 演示文稿</vt:lpstr>
      <vt:lpstr>PowerPoint 演示文稿</vt:lpstr>
      <vt:lpstr>PowerPoint 演示文稿</vt:lpstr>
      <vt:lpstr>第七节 预防新型冠状病毒肺炎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