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18" r:id="rId3"/>
    <p:sldId id="419" r:id="rId4"/>
    <p:sldId id="422" r:id="rId5"/>
    <p:sldId id="426" r:id="rId6"/>
    <p:sldId id="432" r:id="rId7"/>
    <p:sldId id="440" r:id="rId8"/>
    <p:sldId id="437" r:id="rId9"/>
    <p:sldId id="438" r:id="rId10"/>
    <p:sldId id="439" r:id="rId11"/>
    <p:sldId id="441" r:id="rId12"/>
    <p:sldId id="443" r:id="rId13"/>
    <p:sldId id="444" r:id="rId14"/>
    <p:sldId id="446" r:id="rId15"/>
    <p:sldId id="448" r:id="rId16"/>
  </p:sldIdLst>
  <p:sldSz cx="12192000" cy="6858000"/>
  <p:notesSz cx="7103745" cy="102342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666" y="102"/>
      </p:cViewPr>
      <p:guideLst>
        <p:guide orient="horz" pos="2165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</a:fld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325" y="6142506"/>
            <a:ext cx="1577386" cy="315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194" y="6489651"/>
            <a:ext cx="2587989" cy="2318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00175" y="2169417"/>
            <a:ext cx="9144000" cy="2187001"/>
          </a:xfrm>
        </p:spPr>
        <p:txBody>
          <a:bodyPr>
            <a:normAutofit/>
          </a:bodyPr>
          <a:lstStyle/>
          <a:p>
            <a:r>
              <a:rPr lang="zh-CN" altLang="en-US"/>
              <a:t>微笑生活，让阳光与我同行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94735" y="935990"/>
            <a:ext cx="50025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sym typeface="+mn-ea"/>
              </a:rPr>
              <a:t>项目七</a:t>
            </a:r>
            <a:endParaRPr lang="zh-CN" altLang="en-US" sz="8000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134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学业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第三节</a:t>
            </a:r>
            <a:r>
              <a:rPr lang="en-US" sz="4000"/>
              <a:t> </a:t>
            </a:r>
            <a:r>
              <a:rPr sz="4000"/>
              <a:t>中职生心理调节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1787525"/>
            <a:ext cx="4949825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（一）学业受挫的主要原因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1.学习动力不足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2.缺乏学习的自我效能感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3.自卑心理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4.不良环境因素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5.专业前景不乐观的影响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305425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（二）走出学业受挫的困境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1.正确看待学习过程与结果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2.面对困难要认真对待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3.坚持坚定的自信心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4.加强自我肯定</a:t>
            </a:r>
            <a:endParaRPr lang="zh-CN" altLang="en-US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恋爱</a:t>
            </a:r>
            <a:endParaRPr lang="zh-CN" altLang="en-US" sz="2800"/>
          </a:p>
          <a:p>
            <a:pPr algn="l"/>
            <a:r>
              <a:rPr lang="zh-CN" altLang="en-US" sz="2800"/>
              <a:t>（一）恋爱过程中应注意的问题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0817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（二）恋爱中心理失衡的调节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2672787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（三）失恋后的心理调节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672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三 人际交往</a:t>
            </a:r>
            <a:endParaRPr lang="zh-CN" altLang="en-US" sz="2800" dirty="0"/>
          </a:p>
          <a:p>
            <a:pPr algn="l"/>
            <a:r>
              <a:rPr lang="zh-CN" altLang="en-US" sz="2800" dirty="0"/>
              <a:t>（一）同学关系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（二）师生关系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738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择业就业</a:t>
            </a:r>
            <a:endParaRPr lang="zh-CN" altLang="en-US" sz="2800"/>
          </a:p>
          <a:p>
            <a:pPr algn="l"/>
            <a:r>
              <a:rPr lang="zh-CN" altLang="en-US" sz="2800"/>
              <a:t>（一）就业爱挫的原因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（二）走出就业受挫的困境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6228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一 中职生心理发展的特点</a:t>
            </a:r>
            <a:endParaRPr lang="zh-CN" altLang="en-US" sz="2800"/>
          </a:p>
          <a:p>
            <a:pPr algn="l"/>
            <a:r>
              <a:rPr lang="zh-CN" altLang="en-US" sz="2800"/>
              <a:t>（一）自我意识增强，但自控能力不足</a:t>
            </a:r>
            <a:endParaRPr lang="zh-CN" altLang="en-US" sz="2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第一节</a:t>
            </a:r>
            <a:r>
              <a:rPr lang="en-US" sz="4000"/>
              <a:t> </a:t>
            </a:r>
            <a:r>
              <a:rPr sz="4000"/>
              <a:t>中职生心理健康概述</a:t>
            </a:r>
            <a:endParaRPr sz="4000"/>
          </a:p>
        </p:txBody>
      </p:sp>
      <p:sp>
        <p:nvSpPr>
          <p:cNvPr id="3" name="文本框 2"/>
          <p:cNvSpPr txBox="1"/>
          <p:nvPr/>
        </p:nvSpPr>
        <p:spPr>
          <a:xfrm>
            <a:off x="807085" y="2185323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（二）思想意识活跃，但学习动机缺失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2707293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（三）渴望得到认可，但存在人际关系障碍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8056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二 中职生所面临的心理冲突</a:t>
            </a:r>
            <a:endParaRPr lang="zh-CN" altLang="en-US" sz="2800"/>
          </a:p>
          <a:p>
            <a:pPr algn="l"/>
            <a:r>
              <a:rPr lang="zh-CN" altLang="en-US" sz="2800"/>
              <a:t>（一）独立性与依赖性的冲突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0817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（二）理想与现实的冲突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2672787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（三）心理闭锁与寻求理解的冲突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807085" y="316801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（四）性成熟与性心理的冲突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807085" y="3663243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（五）情绪冲突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41935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中职生心理健康的标准</a:t>
            </a:r>
            <a:endParaRPr lang="zh-CN" altLang="en-US" sz="2800"/>
          </a:p>
          <a:p>
            <a:pPr algn="l"/>
            <a:r>
              <a:rPr lang="zh-CN" altLang="en-US" sz="2800"/>
              <a:t>（一）情绪稳定性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（二）人际关系和谐性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266416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（三）心理适应性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759963" y="3189113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（四）对现实感知的充分性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759963" y="3651801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（五）焦虑的适度性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51612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四 中职生健康心理的培养</a:t>
            </a:r>
            <a:endParaRPr lang="zh-CN" altLang="en-US" sz="2800"/>
          </a:p>
          <a:p>
            <a:pPr algn="l"/>
            <a:r>
              <a:rPr lang="zh-CN" altLang="en-US" sz="2800"/>
              <a:t>（一）掌握一定的心理健康知识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807085" y="2155825"/>
            <a:ext cx="530542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（二）建立合理的生活秩序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1.学习负担适量</a:t>
            </a:r>
            <a:endParaRPr lang="zh-CN" altLang="en-US" sz="2800" dirty="0"/>
          </a:p>
          <a:p>
            <a:pPr algn="l"/>
            <a:r>
              <a:rPr lang="en-US" altLang="zh-CN" sz="2800" dirty="0"/>
              <a:t>	</a:t>
            </a:r>
            <a:r>
              <a:rPr lang="zh-CN" altLang="en-US" sz="2800" dirty="0"/>
              <a:t>2.生活节奏合理，有张有弛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807085" y="342900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（三）保持健康的情绪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07085" y="395097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（四）建立良好的人际关系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79157" y="4472940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（五）树立切合实际的奋斗目标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126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一 自杀倾向与预防</a:t>
            </a:r>
            <a:endParaRPr lang="zh-CN" altLang="en-US" sz="2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7930" y="0"/>
            <a:ext cx="10515600" cy="1325563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sz="4000"/>
              <a:t>第二节</a:t>
            </a:r>
            <a:r>
              <a:rPr lang="en-US" sz="4000"/>
              <a:t> </a:t>
            </a:r>
            <a:r>
              <a:rPr sz="4000"/>
              <a:t>中职生常见的心理疾病及预防</a:t>
            </a:r>
            <a:endParaRPr sz="40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5" y="1724660"/>
            <a:ext cx="8945353" cy="4727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37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二 压力过大与放松心态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71" y="1838325"/>
            <a:ext cx="8230047" cy="42950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3883025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/>
              <a:t>三 抑郁症的产生和预防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1.遗传因素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2.环境因素和应激</a:t>
            </a:r>
            <a:endParaRPr lang="zh-CN" altLang="en-US" sz="2800"/>
          </a:p>
          <a:p>
            <a:pPr algn="l"/>
            <a:r>
              <a:rPr lang="en-US" altLang="zh-CN" sz="2800"/>
              <a:t>	</a:t>
            </a:r>
            <a:r>
              <a:rPr lang="zh-CN" altLang="en-US" sz="2800"/>
              <a:t>3.性格因素</a:t>
            </a:r>
            <a:endParaRPr lang="zh-CN" altLang="en-US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07085" y="1202690"/>
            <a:ext cx="2415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/>
              <a:t>四 自卑和超越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43" y="1724660"/>
            <a:ext cx="7414404" cy="494293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626</Words>
  <Application>WPS 演示</Application>
  <PresentationFormat>宽屏</PresentationFormat>
  <Paragraphs>95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Wingdings 3</vt:lpstr>
      <vt:lpstr>Arial</vt:lpstr>
      <vt:lpstr>幼圆</vt:lpstr>
      <vt:lpstr>Century Gothic</vt:lpstr>
      <vt:lpstr>微软雅黑</vt:lpstr>
      <vt:lpstr>Arial Unicode MS</vt:lpstr>
      <vt:lpstr>丝状</vt:lpstr>
      <vt:lpstr>微笑生活，让阳光与我同行</vt:lpstr>
      <vt:lpstr>第一节 中职生心理健康概述</vt:lpstr>
      <vt:lpstr>PowerPoint 演示文稿</vt:lpstr>
      <vt:lpstr>PowerPoint 演示文稿</vt:lpstr>
      <vt:lpstr>PowerPoint 演示文稿</vt:lpstr>
      <vt:lpstr>第二节 中职生常见的心理疾病及预防</vt:lpstr>
      <vt:lpstr>PowerPoint 演示文稿</vt:lpstr>
      <vt:lpstr>PowerPoint 演示文稿</vt:lpstr>
      <vt:lpstr>PowerPoint 演示文稿</vt:lpstr>
      <vt:lpstr>第三节 中职生心理调节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和谐校园梦想起飞的地方</dc:title>
  <dc:creator/>
  <cp:lastModifiedBy>Newland</cp:lastModifiedBy>
  <cp:revision>54</cp:revision>
  <dcterms:created xsi:type="dcterms:W3CDTF">2019-09-19T02:01:00Z</dcterms:created>
  <dcterms:modified xsi:type="dcterms:W3CDTF">2022-10-10T02:18:29Z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</Properties>
</file>