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34" r:id="rId3"/>
    <p:sldId id="335" r:id="rId4"/>
    <p:sldId id="336" r:id="rId5"/>
    <p:sldId id="338" r:id="rId6"/>
    <p:sldId id="339" r:id="rId7"/>
    <p:sldId id="464" r:id="rId8"/>
    <p:sldId id="465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</p:sldIdLst>
  <p:sldSz cx="12192000" cy="6858000"/>
  <p:notesSz cx="7103745" cy="102342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远离不安全因素，从身边做起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项目四</a:t>
            </a:r>
            <a:endParaRPr lang="zh-CN" altLang="en-US" sz="80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3832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（四）如何鉴别豆浆</a:t>
            </a:r>
            <a:endParaRPr lang="zh-CN" altLang="en-US" sz="2800"/>
          </a:p>
          <a:p>
            <a:pPr algn="l"/>
            <a:r>
              <a:rPr lang="zh-CN" altLang="en-US" sz="2800"/>
              <a:t>1.色泽鉴别</a:t>
            </a:r>
            <a:endParaRPr lang="zh-CN" altLang="en-US" sz="2800"/>
          </a:p>
          <a:p>
            <a:pPr algn="l"/>
            <a:r>
              <a:rPr lang="zh-CN" altLang="en-US" sz="2800"/>
              <a:t>2.组织状态鉴别</a:t>
            </a:r>
            <a:endParaRPr lang="zh-CN" altLang="en-US" sz="2800"/>
          </a:p>
          <a:p>
            <a:pPr algn="l"/>
            <a:r>
              <a:rPr lang="zh-CN" altLang="en-US" sz="2800"/>
              <a:t>3.气味鉴别</a:t>
            </a:r>
            <a:endParaRPr lang="zh-CN" altLang="en-US" sz="2800"/>
          </a:p>
          <a:p>
            <a:pPr algn="l"/>
            <a:r>
              <a:rPr lang="zh-CN" altLang="en-US" sz="2800"/>
              <a:t>4.滋味鉴别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（五）“不含添加剂”纯属误导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30" y="1796811"/>
            <a:ext cx="8540562" cy="30771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黄害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加强自身免疫，远离黄、赌、毒</a:t>
            </a:r>
            <a:endParaRPr sz="4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72" y="1724660"/>
            <a:ext cx="6170853" cy="44824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赌害</a:t>
            </a:r>
            <a:endParaRPr lang="zh-CN" altLang="en-US" sz="2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7137353" cy="49911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45008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毒害</a:t>
            </a:r>
            <a:endParaRPr lang="zh-CN" altLang="en-US" sz="2800"/>
          </a:p>
          <a:p>
            <a:pPr algn="l"/>
            <a:r>
              <a:rPr lang="zh-CN" altLang="en-US" sz="2800"/>
              <a:t>（一）荒废学业</a:t>
            </a:r>
            <a:endParaRPr lang="zh-CN" altLang="en-US" sz="2800"/>
          </a:p>
          <a:p>
            <a:pPr algn="l"/>
            <a:r>
              <a:rPr lang="zh-CN" altLang="en-US" sz="2800"/>
              <a:t>（二）污染社会和校园风气</a:t>
            </a:r>
            <a:endParaRPr lang="zh-CN" altLang="en-US" sz="2800"/>
          </a:p>
          <a:p>
            <a:pPr algn="l"/>
            <a:r>
              <a:rPr lang="zh-CN" altLang="en-US" sz="2800"/>
              <a:t>（三）伤害身心</a:t>
            </a:r>
            <a:endParaRPr lang="zh-CN" altLang="en-US" sz="2800"/>
          </a:p>
          <a:p>
            <a:pPr algn="l"/>
            <a:r>
              <a:rPr lang="zh-CN" altLang="en-US" sz="2800"/>
              <a:t>（四）违反校纪</a:t>
            </a:r>
            <a:endParaRPr lang="zh-CN" altLang="en-US" sz="2800"/>
          </a:p>
          <a:p>
            <a:pPr algn="l"/>
            <a:r>
              <a:rPr lang="zh-CN" altLang="en-US" sz="2800"/>
              <a:t>（五）诱发犯罪</a:t>
            </a:r>
            <a:endParaRPr lang="zh-CN" altLang="en-US" sz="2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3832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预警</a:t>
            </a:r>
            <a:endParaRPr lang="zh-CN" altLang="en-US" sz="2800"/>
          </a:p>
          <a:p>
            <a:pPr algn="l"/>
            <a:r>
              <a:rPr lang="zh-CN" altLang="en-US" sz="2800"/>
              <a:t>（一）警报系统</a:t>
            </a:r>
            <a:endParaRPr lang="zh-CN" altLang="en-US" sz="2800"/>
          </a:p>
          <a:p>
            <a:pPr algn="l"/>
            <a:r>
              <a:rPr lang="zh-CN" altLang="en-US" sz="2800"/>
              <a:t>（二）预警信息</a:t>
            </a:r>
            <a:endParaRPr lang="zh-CN" altLang="en-US" sz="2800"/>
          </a:p>
          <a:p>
            <a:pPr algn="l"/>
            <a:r>
              <a:rPr lang="zh-CN" altLang="en-US" sz="2800"/>
              <a:t>（三）预防信息种类</a:t>
            </a:r>
            <a:endParaRPr lang="zh-CN" altLang="en-US" sz="2800"/>
          </a:p>
          <a:p>
            <a:pPr algn="l"/>
            <a:r>
              <a:rPr lang="zh-CN" altLang="en-US" sz="2800"/>
              <a:t>1.台风预警</a:t>
            </a:r>
            <a:endParaRPr lang="zh-CN" altLang="en-US" sz="2800"/>
          </a:p>
          <a:p>
            <a:pPr algn="l"/>
            <a:r>
              <a:rPr lang="zh-CN" altLang="en-US" sz="2800"/>
              <a:t>2.大雾预警</a:t>
            </a:r>
            <a:endParaRPr lang="zh-CN" altLang="en-US" sz="2800"/>
          </a:p>
          <a:p>
            <a:pPr algn="l"/>
            <a:r>
              <a:rPr lang="zh-CN" altLang="en-US" sz="2800"/>
              <a:t>3.雷雨大风预警</a:t>
            </a:r>
            <a:endParaRPr lang="zh-CN" altLang="en-US" sz="2800"/>
          </a:p>
          <a:p>
            <a:pPr algn="l"/>
            <a:r>
              <a:rPr lang="zh-CN" altLang="en-US" sz="2800"/>
              <a:t>4.常见武器空袭预警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</a:t>
            </a:r>
            <a:r>
              <a:rPr lang="en-US" sz="4000"/>
              <a:t> </a:t>
            </a:r>
            <a:r>
              <a:rPr sz="4000"/>
              <a:t>自救知识</a:t>
            </a:r>
            <a:endParaRPr sz="4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09397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求救</a:t>
            </a:r>
            <a:endParaRPr lang="zh-CN" altLang="en-US" sz="2800"/>
          </a:p>
          <a:p>
            <a:pPr algn="l"/>
            <a:r>
              <a:rPr lang="zh-CN" altLang="en-US" sz="2800"/>
              <a:t>（一）紧急呼救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  110、119、122报警台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  120医疗急救</a:t>
            </a:r>
            <a:endParaRPr lang="zh-CN" altLang="en-US" sz="2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01434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（二）求救信息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  火光信号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  浓烟信号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  旗语信号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  声音信号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  反光信号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6.  信息信号</a:t>
            </a:r>
            <a:endParaRPr lang="zh-CN" altLang="en-US" sz="28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904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游泳是应当注意的安全问题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 dirty="0" err="1"/>
              <a:t>第五节</a:t>
            </a:r>
            <a:r>
              <a:rPr lang="en-US" sz="4000" dirty="0"/>
              <a:t> </a:t>
            </a:r>
            <a:r>
              <a:rPr sz="4000" dirty="0" err="1"/>
              <a:t>游泳安全（防溺水</a:t>
            </a:r>
            <a:r>
              <a:rPr sz="4000" dirty="0"/>
              <a:t>）</a:t>
            </a:r>
            <a:endParaRPr sz="4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402" y="1724660"/>
            <a:ext cx="8605568" cy="45466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如何预防溺水事故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58" y="1724660"/>
            <a:ext cx="7419055" cy="42103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771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安全用电原则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用电安全</a:t>
            </a:r>
            <a:endParaRPr sz="4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745" y="1712415"/>
            <a:ext cx="5546960" cy="503720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850582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增强安全防范意识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1.慎重选择安全的游泳场所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2.根据自身情况量力而行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3.养成良好的游泳习惯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4.游泳活动中遇到以下简单问题要懂得正确处理</a:t>
            </a:r>
            <a:endParaRPr lang="zh-CN" altLang="en-US" sz="2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372225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游泳中突发事故的应急处理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1.水中抽筋自救法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2.水草缠身自救法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3.身陷漩涡自救法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4.疲劳过度自救法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5.怎样对落水者或溺水者进行施救</a:t>
            </a:r>
            <a:endParaRPr lang="zh-CN" altLang="en-US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094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触电的原因与急救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（一）触电的原因</a:t>
            </a:r>
            <a:endParaRPr lang="zh-CN" altLang="en-US" sz="2800" dirty="0"/>
          </a:p>
          <a:p>
            <a:pPr algn="l"/>
            <a:r>
              <a:rPr lang="zh-CN" altLang="en-US" sz="2800" dirty="0"/>
              <a:t>（二）发生触电时的急救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771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安全用电标识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74" y="1724660"/>
            <a:ext cx="7296510" cy="48643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9519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常见食物中毒及其预防知识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（一）细菌性食物中毒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1．常见的细菌性食物中毒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2．预防措施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第二节校园内外饮食安全</a:t>
            </a:r>
            <a:endParaRPr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3521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（二）化学性食物中毒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1.常见的化学性食物中毒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2.预防措施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3521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（三）有毒动植物中毒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1.四季豆中毒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2.生豆浆中毒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3.发芽马铃薯中毒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4.毒蕈（有毒蘑菇）中毒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食物中毒的自救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613" y="1724660"/>
            <a:ext cx="6738392" cy="49854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8985" y="367030"/>
            <a:ext cx="5516880" cy="6123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中职生安全饮食小贴士</a:t>
            </a:r>
            <a:endParaRPr lang="zh-CN" altLang="en-US" sz="2800"/>
          </a:p>
          <a:p>
            <a:pPr algn="l"/>
            <a:r>
              <a:rPr lang="zh-CN" altLang="en-US" sz="2800"/>
              <a:t>（一）被牛奶“拒绝”的五种食物</a:t>
            </a:r>
            <a:endParaRPr lang="zh-CN" altLang="en-US" sz="2800"/>
          </a:p>
          <a:p>
            <a:pPr algn="l"/>
            <a:r>
              <a:rPr lang="zh-CN" altLang="en-US" sz="2800"/>
              <a:t>1.橘子与牛奶</a:t>
            </a:r>
            <a:endParaRPr lang="zh-CN" altLang="en-US" sz="2800"/>
          </a:p>
          <a:p>
            <a:pPr algn="l"/>
            <a:r>
              <a:rPr lang="zh-CN" altLang="en-US" sz="2800"/>
              <a:t>2.果汁与牛奶</a:t>
            </a:r>
            <a:endParaRPr lang="zh-CN" altLang="en-US" sz="2800"/>
          </a:p>
          <a:p>
            <a:pPr algn="l"/>
            <a:r>
              <a:rPr lang="zh-CN" altLang="en-US" sz="2800"/>
              <a:t>3.牛奶与糖</a:t>
            </a:r>
            <a:endParaRPr lang="zh-CN" altLang="en-US" sz="2800"/>
          </a:p>
          <a:p>
            <a:pPr algn="l"/>
            <a:r>
              <a:rPr lang="zh-CN" altLang="en-US" sz="2800"/>
              <a:t>4.牛奶与巧克力</a:t>
            </a:r>
            <a:endParaRPr lang="zh-CN" altLang="en-US" sz="2800"/>
          </a:p>
          <a:p>
            <a:pPr algn="l"/>
            <a:r>
              <a:rPr lang="zh-CN" altLang="en-US" sz="2800"/>
              <a:t>5.牛奶与药</a:t>
            </a:r>
            <a:endParaRPr lang="zh-CN" altLang="en-US" sz="2800"/>
          </a:p>
          <a:p>
            <a:pPr algn="l"/>
            <a:r>
              <a:rPr lang="zh-CN" altLang="en-US" sz="2800"/>
              <a:t>（二）不要食用畸形番茄</a:t>
            </a:r>
            <a:endParaRPr lang="zh-CN" altLang="en-US" sz="2800"/>
          </a:p>
          <a:p>
            <a:pPr algn="l"/>
            <a:r>
              <a:rPr lang="zh-CN" altLang="en-US" sz="2800"/>
              <a:t>（三）入秋需“四防”</a:t>
            </a:r>
            <a:endParaRPr lang="zh-CN" altLang="en-US" sz="2800"/>
          </a:p>
          <a:p>
            <a:pPr algn="l"/>
            <a:r>
              <a:rPr lang="zh-CN" altLang="en-US" sz="2800"/>
              <a:t>1.“白露不露”防秋寒</a:t>
            </a:r>
            <a:endParaRPr lang="zh-CN" altLang="en-US" sz="2800"/>
          </a:p>
          <a:p>
            <a:pPr algn="l"/>
            <a:r>
              <a:rPr lang="zh-CN" altLang="en-US" sz="2800"/>
              <a:t>2.慎食秋瓜防坏肚</a:t>
            </a:r>
            <a:endParaRPr lang="zh-CN" altLang="en-US" sz="2800"/>
          </a:p>
          <a:p>
            <a:pPr algn="l"/>
            <a:r>
              <a:rPr lang="zh-CN" altLang="en-US" sz="2800"/>
              <a:t>3.秋季锻炼有“三防”</a:t>
            </a:r>
            <a:endParaRPr lang="zh-CN" altLang="en-US" sz="2800"/>
          </a:p>
          <a:p>
            <a:pPr algn="l"/>
            <a:r>
              <a:rPr lang="zh-CN" altLang="en-US" sz="2800"/>
              <a:t>4.“秋冻”有益防过度</a:t>
            </a:r>
            <a:endParaRPr lang="zh-CN" altLang="en-US" sz="2800"/>
          </a:p>
          <a:p>
            <a:pPr algn="l"/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803</Words>
  <Application>WPS 演示</Application>
  <PresentationFormat>宽屏</PresentationFormat>
  <Paragraphs>112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Wingdings 3</vt:lpstr>
      <vt:lpstr>Arial</vt:lpstr>
      <vt:lpstr>幼圆</vt:lpstr>
      <vt:lpstr>Century Gothic</vt:lpstr>
      <vt:lpstr>微软雅黑</vt:lpstr>
      <vt:lpstr>Arial Unicode MS</vt:lpstr>
      <vt:lpstr>丝状</vt:lpstr>
      <vt:lpstr>远离不安全因素，从身边做起</vt:lpstr>
      <vt:lpstr>第一节 用电安全</vt:lpstr>
      <vt:lpstr>PowerPoint 演示文稿</vt:lpstr>
      <vt:lpstr>PowerPoint 演示文稿</vt:lpstr>
      <vt:lpstr>第二节校园内外饮食安全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第三节 加强自身免疫，远离黄、赌、毒</vt:lpstr>
      <vt:lpstr>PowerPoint 演示文稿</vt:lpstr>
      <vt:lpstr>PowerPoint 演示文稿</vt:lpstr>
      <vt:lpstr>第四节 自救知识</vt:lpstr>
      <vt:lpstr>PowerPoint 演示文稿</vt:lpstr>
      <vt:lpstr>PowerPoint 演示文稿</vt:lpstr>
      <vt:lpstr>第五节 游泳安全（防溺水）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Newland</cp:lastModifiedBy>
  <cp:revision>54</cp:revision>
  <dcterms:created xsi:type="dcterms:W3CDTF">2019-09-19T02:01:00Z</dcterms:created>
  <dcterms:modified xsi:type="dcterms:W3CDTF">2022-10-10T02:12:22Z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