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10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2" r:id="rId12"/>
    <p:sldId id="323" r:id="rId13"/>
    <p:sldId id="324" r:id="rId14"/>
    <p:sldId id="327" r:id="rId15"/>
    <p:sldId id="325" r:id="rId16"/>
    <p:sldId id="328" r:id="rId17"/>
    <p:sldId id="329" r:id="rId18"/>
    <p:sldId id="330" r:id="rId19"/>
    <p:sldId id="332" r:id="rId20"/>
    <p:sldId id="333" r:id="rId21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保护“口袋”，防患于未然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项目三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中职生诈骗案件的预防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212215" y="1724660"/>
            <a:ext cx="65246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（1）要有反诈骗意识</a:t>
            </a:r>
            <a:endParaRPr lang="zh-CN" altLang="en-US" sz="2800"/>
          </a:p>
          <a:p>
            <a:pPr algn="l"/>
            <a:r>
              <a:rPr lang="zh-CN" altLang="en-US" sz="2800"/>
              <a:t>（2）交友要谨慎，避免以感情代替理智</a:t>
            </a:r>
            <a:endParaRPr lang="zh-CN" altLang="en-US" sz="2800"/>
          </a:p>
          <a:p>
            <a:pPr algn="l"/>
            <a:r>
              <a:rPr lang="zh-CN" altLang="en-US" sz="2800"/>
              <a:t>（3）服从校园管理，自觉 遵守校级校规</a:t>
            </a:r>
            <a:endParaRPr lang="zh-CN" altLang="en-US" sz="2800"/>
          </a:p>
          <a:p>
            <a:pPr algn="l"/>
            <a:r>
              <a:rPr lang="zh-CN" altLang="en-US" sz="2800"/>
              <a:t>（4）防范手机诈骗</a:t>
            </a:r>
            <a:endParaRPr lang="zh-CN" altLang="en-US" sz="2800"/>
          </a:p>
          <a:p>
            <a:pPr algn="l"/>
            <a:r>
              <a:rPr lang="zh-CN" altLang="en-US" sz="2800"/>
              <a:t>（5）小心传销</a:t>
            </a:r>
            <a:endParaRPr lang="zh-CN" altLang="en-US" sz="2800"/>
          </a:p>
          <a:p>
            <a:pPr algn="l"/>
            <a:r>
              <a:rPr lang="zh-CN" altLang="en-US" sz="2800"/>
              <a:t>（6）切忌贪小便宜</a:t>
            </a:r>
            <a:endParaRPr lang="zh-CN" altLang="en-US" sz="2800"/>
          </a:p>
          <a:p>
            <a:pPr algn="l"/>
            <a:r>
              <a:rPr lang="zh-CN" altLang="en-US" sz="2800"/>
              <a:t>（7）同学之间相互沟通、相互帮助</a:t>
            </a:r>
            <a:endParaRPr lang="zh-CN" altLang="en-US" sz="2800"/>
          </a:p>
          <a:p>
            <a:pPr algn="l"/>
            <a:r>
              <a:rPr lang="zh-CN" altLang="en-US" sz="2800"/>
              <a:t>（8）一旦发现受骗要迅速报案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女中职生如何防止受骗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01" y="1794294"/>
            <a:ext cx="5261799" cy="4010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五 信用卡诈骗及其应对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49" y="2056101"/>
            <a:ext cx="5471753" cy="428727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 抢劫和抢夺防范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2059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防抢知识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715135"/>
            <a:ext cx="6727897" cy="459914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面对抢劫和抢夺如何应对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4" y="1876244"/>
            <a:ext cx="7672681" cy="42576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第四节 传销防范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561594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中职生涉足非法传销案件的情况</a:t>
            </a:r>
            <a:endParaRPr lang="zh-CN" altLang="en-US" sz="2800"/>
          </a:p>
          <a:p>
            <a:pPr algn="l"/>
            <a:r>
              <a:rPr lang="zh-CN" altLang="en-US" sz="2800"/>
              <a:t>（一）传销的来源和在中国的发展</a:t>
            </a:r>
            <a:endParaRPr lang="zh-CN" altLang="en-US" sz="2800"/>
          </a:p>
          <a:p>
            <a:pPr algn="l"/>
            <a:r>
              <a:rPr lang="zh-CN" altLang="en-US" sz="2800"/>
              <a:t>（二）中职生涉足传销的情况分析</a:t>
            </a:r>
            <a:endParaRPr lang="zh-CN" altLang="en-US"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94284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传销组织骗术大揭秘</a:t>
            </a:r>
            <a:endParaRPr lang="zh-CN" altLang="en-US" sz="2800"/>
          </a:p>
          <a:p>
            <a:pPr algn="l"/>
            <a:r>
              <a:rPr lang="zh-CN" altLang="en-US" sz="2800"/>
              <a:t>（一）骗术之一：“火车站接人原则”和“二八定律”</a:t>
            </a:r>
            <a:endParaRPr lang="zh-CN" altLang="en-US" sz="2800"/>
          </a:p>
          <a:p>
            <a:pPr algn="l"/>
            <a:r>
              <a:rPr lang="zh-CN" altLang="en-US" sz="2800"/>
              <a:t>（二）骗术之二：灌输所谓“成功学”，极尽鼓吹之能事</a:t>
            </a:r>
            <a:endParaRPr lang="zh-CN" altLang="en-US" sz="2800"/>
          </a:p>
          <a:p>
            <a:pPr algn="l"/>
            <a:r>
              <a:rPr lang="zh-CN" altLang="en-US" sz="2800"/>
              <a:t>（三）骗术之三：以“直销”之形掩盖“传销”之实</a:t>
            </a:r>
            <a:endParaRPr lang="zh-CN" altLang="en-US" sz="2800"/>
          </a:p>
          <a:p>
            <a:pPr algn="l"/>
            <a:r>
              <a:rPr lang="zh-CN" altLang="en-US" sz="2800"/>
              <a:t>（四）骗术之四：营造“激发潜能”和“磨砺意志”的假象</a:t>
            </a:r>
            <a:endParaRPr lang="zh-CN" altLang="en-US"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92396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中职生参与非法传销的原因分析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（一）促使中职生加入传销的社会因素</a:t>
            </a:r>
            <a:endParaRPr lang="zh-CN" altLang="en-US" sz="2800" dirty="0"/>
          </a:p>
          <a:p>
            <a:pPr algn="l"/>
            <a:r>
              <a:rPr lang="zh-CN" altLang="en-US" sz="2800" dirty="0"/>
              <a:t>1.就业压力不断增大</a:t>
            </a:r>
            <a:endParaRPr lang="zh-CN" altLang="en-US" sz="2800" dirty="0"/>
          </a:p>
          <a:p>
            <a:pPr algn="l"/>
            <a:r>
              <a:rPr lang="zh-CN" altLang="en-US" sz="2800" dirty="0"/>
              <a:t>2.立法的不足及中职法制教育的薄弱</a:t>
            </a:r>
            <a:endParaRPr lang="en-US" altLang="zh-CN" sz="2800" dirty="0"/>
          </a:p>
          <a:p>
            <a:pPr algn="l"/>
            <a:r>
              <a:rPr lang="zh-CN" altLang="en-US" sz="2800" dirty="0"/>
              <a:t>（二）传销组织的多变性导致中职生无法辨别</a:t>
            </a:r>
            <a:endParaRPr lang="zh-CN" altLang="en-US" sz="2800" dirty="0"/>
          </a:p>
          <a:p>
            <a:pPr algn="l"/>
            <a:r>
              <a:rPr lang="zh-CN" altLang="en-US" sz="2800" dirty="0"/>
              <a:t>1．传销组织外部形式不再是强迫性的</a:t>
            </a:r>
            <a:endParaRPr lang="zh-CN" altLang="en-US" sz="2800" dirty="0"/>
          </a:p>
          <a:p>
            <a:pPr algn="l"/>
            <a:r>
              <a:rPr lang="zh-CN" altLang="en-US" sz="2800" dirty="0"/>
              <a:t>2．传销组织利用高水平经济学原理作为理论支撑</a:t>
            </a:r>
            <a:endParaRPr lang="zh-CN" altLang="en-US" sz="2800" dirty="0"/>
          </a:p>
          <a:p>
            <a:pPr algn="l"/>
            <a:r>
              <a:rPr lang="zh-CN" altLang="en-US" sz="2800" dirty="0"/>
              <a:t>3．传销组织“三人成虎”的心理学战术</a:t>
            </a:r>
            <a:endParaRPr lang="zh-CN" altLang="en-US" sz="2800" dirty="0"/>
          </a:p>
          <a:p>
            <a:pPr algn="l"/>
            <a:endParaRPr lang="zh-CN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6504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（三）高校教育的缺失导致中职生误入传销陷阱</a:t>
            </a:r>
            <a:endParaRPr lang="zh-CN" altLang="en-US" sz="2800"/>
          </a:p>
          <a:p>
            <a:pPr algn="l"/>
            <a:r>
              <a:rPr lang="zh-CN" altLang="en-US" sz="2800"/>
              <a:t>1.高校管理制度需要加强</a:t>
            </a:r>
            <a:endParaRPr lang="zh-CN" altLang="en-US" sz="2800"/>
          </a:p>
          <a:p>
            <a:pPr algn="l"/>
            <a:r>
              <a:rPr lang="zh-CN" altLang="en-US" sz="2800"/>
              <a:t>2.高校法制教育需要加强</a:t>
            </a:r>
            <a:endParaRPr lang="zh-CN" altLang="en-US" sz="2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0166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如何防止中职生就业引导机制</a:t>
            </a:r>
            <a:endParaRPr lang="zh-CN" altLang="en-US" sz="2800"/>
          </a:p>
          <a:p>
            <a:pPr algn="l"/>
            <a:r>
              <a:rPr lang="zh-CN" altLang="en-US" sz="2800"/>
              <a:t>（一）建立健全中职生就业引导机制</a:t>
            </a:r>
            <a:endParaRPr lang="zh-CN" altLang="en-US" sz="2800"/>
          </a:p>
          <a:p>
            <a:pPr algn="l"/>
            <a:r>
              <a:rPr lang="zh-CN" altLang="en-US" sz="2800"/>
              <a:t>（二）改进高校教育方式</a:t>
            </a:r>
            <a:endParaRPr lang="zh-CN" altLang="en-US" sz="2800"/>
          </a:p>
          <a:p>
            <a:pPr algn="l"/>
            <a:r>
              <a:rPr lang="zh-CN" altLang="en-US" sz="2800"/>
              <a:t>（三）家庭应承担起教育的责任</a:t>
            </a:r>
            <a:endParaRPr lang="zh-CN" altLang="en-US" sz="2800"/>
          </a:p>
          <a:p>
            <a:pPr algn="l"/>
            <a:r>
              <a:rPr lang="zh-CN" altLang="en-US" sz="2800"/>
              <a:t>（四）中职生的自救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1.树立科学的价值观、就业观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2.发挥自救的力量，自救并救人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3.运用法律武器，增强防范意识</a:t>
            </a: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盗窃防范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学生容易被盗的场所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1715135"/>
            <a:ext cx="8176388" cy="47869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学生宿舍被盗常见的手段</a:t>
            </a:r>
            <a:endParaRPr lang="zh-CN" altLang="en-US" sz="2800"/>
          </a:p>
          <a:p>
            <a:pPr algn="l"/>
            <a:r>
              <a:rPr lang="zh-CN" altLang="en-US" sz="2800"/>
              <a:t>（一）顺手牵羊</a:t>
            </a:r>
            <a:endParaRPr lang="zh-CN" altLang="en-US" sz="2800"/>
          </a:p>
          <a:p>
            <a:pPr algn="l"/>
            <a:r>
              <a:rPr lang="zh-CN" altLang="en-US" sz="2800"/>
              <a:t>（二）“金钩”钓鱼</a:t>
            </a:r>
            <a:endParaRPr lang="zh-CN" altLang="en-US" sz="2800"/>
          </a:p>
          <a:p>
            <a:pPr algn="l"/>
            <a:r>
              <a:rPr lang="zh-CN" altLang="en-US" sz="2800"/>
              <a:t>（三）溜门爬窗</a:t>
            </a:r>
            <a:endParaRPr lang="zh-CN" altLang="en-US" sz="2800"/>
          </a:p>
          <a:p>
            <a:pPr algn="l"/>
            <a:r>
              <a:rPr lang="zh-CN" altLang="en-US" sz="2800"/>
              <a:t>（四）敲门扭锁</a:t>
            </a:r>
            <a:endParaRPr lang="zh-CN" altLang="en-US" sz="2800"/>
          </a:p>
          <a:p>
            <a:pPr algn="l"/>
            <a:r>
              <a:rPr lang="zh-CN" altLang="en-US" sz="2800"/>
              <a:t>（五）内部偷盗</a:t>
            </a:r>
            <a:endParaRPr lang="zh-CN" altLang="en-US" sz="2800"/>
          </a:p>
          <a:p>
            <a:pPr algn="l"/>
            <a:r>
              <a:rPr lang="zh-CN" altLang="en-US" sz="2800"/>
              <a:t>（六）配有钥匙</a:t>
            </a:r>
            <a:endParaRPr lang="zh-CN" altLang="en-US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549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学生宿舍容易被盗的时段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5" y="1724660"/>
            <a:ext cx="6264834" cy="42955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21067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学生防盗应注意的事项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（一）宿舍防盗</a:t>
            </a:r>
            <a:endParaRPr lang="zh-CN" altLang="en-US" sz="2800" dirty="0"/>
          </a:p>
          <a:p>
            <a:pPr algn="l"/>
            <a:r>
              <a:rPr lang="zh-CN" altLang="en-US" sz="2800" dirty="0"/>
              <a:t>（二）食堂、教师、操场防盗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（三）外出时防盗</a:t>
            </a:r>
            <a:endParaRPr lang="zh-CN" altLang="en-US" sz="2800" dirty="0"/>
          </a:p>
          <a:p>
            <a:pPr algn="l"/>
            <a:r>
              <a:rPr lang="zh-CN" altLang="en-US" sz="2800" dirty="0"/>
              <a:t>（四）乘车防盗</a:t>
            </a:r>
            <a:endParaRPr lang="zh-CN" altLang="en-US" sz="2800" dirty="0"/>
          </a:p>
          <a:p>
            <a:pPr marL="897255" indent="447675" algn="l" defTabSz="802005">
              <a:buFont typeface="Wingdings" panose="05000000000000000000" pitchFamily="2" charset="2"/>
              <a:buChar char="u"/>
            </a:pPr>
            <a:r>
              <a:rPr lang="zh-CN" altLang="en-US" sz="2800" dirty="0"/>
              <a:t>乘公交车、地铁防盗注意事项</a:t>
            </a:r>
            <a:endParaRPr lang="zh-CN" altLang="en-US" sz="2800" dirty="0"/>
          </a:p>
          <a:p>
            <a:pPr marL="897255" indent="78105" algn="l">
              <a:buFont typeface="Wingdings" panose="05000000000000000000" pitchFamily="2" charset="2"/>
              <a:buChar char="u"/>
            </a:pPr>
            <a:r>
              <a:rPr lang="zh-CN" altLang="en-US" sz="2800" dirty="0"/>
              <a:t>乘坐火车防盗注意事项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70510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五 现金、储蓄卡保管和ATM机取款安全事项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66" y="2019279"/>
            <a:ext cx="7185804" cy="47804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4823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六 如何处理宿舍被盗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42" y="1724660"/>
            <a:ext cx="9278692" cy="43816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8405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财产诈骗防范</a:t>
            </a: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816610" y="1193165"/>
            <a:ext cx="419354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中职生容易受骗的原因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1.交友不慎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2.疏于防范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3.利欲熏心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4.法律意识淡薄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诈骗作案的主要手段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212215" y="1724660"/>
            <a:ext cx="566102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（一）校园内诈骗</a:t>
            </a:r>
            <a:endParaRPr lang="zh-CN" altLang="en-US" sz="2800"/>
          </a:p>
          <a:p>
            <a:pPr algn="l"/>
            <a:r>
              <a:rPr lang="zh-CN" altLang="en-US" sz="2800"/>
              <a:t>（二）校园外诈骗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1.不要贪图小便宜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2.不要轻易参与骗子的游戏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3.警惕骗子利用封建迷信诈骗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4.提防魔术行骗</a:t>
            </a:r>
            <a:endParaRPr lang="zh-CN" altLang="en-US" sz="2800"/>
          </a:p>
          <a:p>
            <a:pPr algn="l"/>
            <a:r>
              <a:rPr lang="zh-CN" altLang="en-US" sz="2800"/>
              <a:t>（三）短信和电信诈骗</a:t>
            </a:r>
            <a:endParaRPr lang="zh-CN" altLang="en-US" sz="2800"/>
          </a:p>
          <a:p>
            <a:pPr algn="l"/>
            <a:r>
              <a:rPr lang="zh-CN" altLang="en-US" sz="2800"/>
              <a:t>（四）车站诈骗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973</Words>
  <Application>WPS 演示</Application>
  <PresentationFormat>宽屏</PresentationFormat>
  <Paragraphs>105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保护“口袋”，防患于未然</vt:lpstr>
      <vt:lpstr>第一节 盗窃防范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第二节 财产诈骗防范</vt:lpstr>
      <vt:lpstr>PowerPoint 演示文稿</vt:lpstr>
      <vt:lpstr>PowerPoint 演示文稿</vt:lpstr>
      <vt:lpstr>PowerPoint 演示文稿</vt:lpstr>
      <vt:lpstr>PowerPoint 演示文稿</vt:lpstr>
      <vt:lpstr>第三节 抢劫和抢夺防范</vt:lpstr>
      <vt:lpstr>PowerPoint 演示文稿</vt:lpstr>
      <vt:lpstr>第四节 传销防范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